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2"/>
  </p:notesMasterIdLst>
  <p:sldIdLst>
    <p:sldId id="310" r:id="rId3"/>
    <p:sldId id="259" r:id="rId4"/>
    <p:sldId id="258" r:id="rId5"/>
    <p:sldId id="256" r:id="rId6"/>
    <p:sldId id="260" r:id="rId7"/>
    <p:sldId id="262" r:id="rId8"/>
    <p:sldId id="263" r:id="rId9"/>
    <p:sldId id="266" r:id="rId10"/>
    <p:sldId id="267" r:id="rId11"/>
    <p:sldId id="268" r:id="rId12"/>
    <p:sldId id="271" r:id="rId13"/>
    <p:sldId id="273" r:id="rId14"/>
    <p:sldId id="272" r:id="rId15"/>
    <p:sldId id="274" r:id="rId16"/>
    <p:sldId id="275" r:id="rId17"/>
    <p:sldId id="303" r:id="rId18"/>
    <p:sldId id="276" r:id="rId19"/>
    <p:sldId id="277" r:id="rId20"/>
    <p:sldId id="278" r:id="rId21"/>
    <p:sldId id="279" r:id="rId22"/>
    <p:sldId id="305" r:id="rId23"/>
    <p:sldId id="307" r:id="rId24"/>
    <p:sldId id="306" r:id="rId25"/>
    <p:sldId id="309" r:id="rId26"/>
    <p:sldId id="282" r:id="rId27"/>
    <p:sldId id="283" r:id="rId28"/>
    <p:sldId id="284" r:id="rId29"/>
    <p:sldId id="304" r:id="rId30"/>
    <p:sldId id="292" r:id="rId31"/>
    <p:sldId id="300" r:id="rId32"/>
    <p:sldId id="301" r:id="rId33"/>
    <p:sldId id="302" r:id="rId34"/>
    <p:sldId id="289" r:id="rId35"/>
    <p:sldId id="290" r:id="rId36"/>
    <p:sldId id="291" r:id="rId37"/>
    <p:sldId id="297" r:id="rId38"/>
    <p:sldId id="298" r:id="rId39"/>
    <p:sldId id="299" r:id="rId40"/>
    <p:sldId id="296"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9307" autoAdjust="0"/>
  </p:normalViewPr>
  <p:slideViewPr>
    <p:cSldViewPr snapToGrid="0">
      <p:cViewPr varScale="1">
        <p:scale>
          <a:sx n="98" d="100"/>
          <a:sy n="98" d="100"/>
        </p:scale>
        <p:origin x="936" y="84"/>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AD1A2-056D-4433-B8D0-74143EDA981A}" type="datetimeFigureOut">
              <a:rPr lang="en-US" smtClean="0"/>
              <a:t>6/28/2021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6B972-66F5-44F4-A309-AAD42EF58F32}" type="slidenum">
              <a:rPr lang="en-US" smtClean="0"/>
              <a:t>‹#›</a:t>
            </a:fld>
            <a:endParaRPr lang="en-US"/>
          </a:p>
        </p:txBody>
      </p:sp>
    </p:spTree>
    <p:extLst>
      <p:ext uri="{BB962C8B-B14F-4D97-AF65-F5344CB8AC3E}">
        <p14:creationId xmlns:p14="http://schemas.microsoft.com/office/powerpoint/2010/main" val="1425928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dirty="0"/>
              <a:t>(most notably hypertension, major adverse cardiovascular event, </a:t>
            </a:r>
            <a:r>
              <a:rPr lang="en-US" sz="1200" dirty="0"/>
              <a:t>respiratory disease, and diabetes).</a:t>
            </a:r>
            <a:endParaRPr lang="en-US" dirty="0"/>
          </a:p>
        </p:txBody>
      </p:sp>
      <p:sp>
        <p:nvSpPr>
          <p:cNvPr id="4" name="Slide Number Placeholder 3"/>
          <p:cNvSpPr>
            <a:spLocks noGrp="1"/>
          </p:cNvSpPr>
          <p:nvPr>
            <p:ph type="sldNum" sz="quarter" idx="5"/>
          </p:nvPr>
        </p:nvSpPr>
        <p:spPr/>
        <p:txBody>
          <a:bodyPr/>
          <a:lstStyle/>
          <a:p>
            <a:fld id="{39F6B972-66F5-44F4-A309-AAD42EF58F32}" type="slidenum">
              <a:rPr lang="en-US" smtClean="0"/>
              <a:t>14</a:t>
            </a:fld>
            <a:endParaRPr lang="en-US"/>
          </a:p>
        </p:txBody>
      </p:sp>
    </p:spTree>
    <p:extLst>
      <p:ext uri="{BB962C8B-B14F-4D97-AF65-F5344CB8AC3E}">
        <p14:creationId xmlns:p14="http://schemas.microsoft.com/office/powerpoint/2010/main" val="3387652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1641D-12FE-477D-9907-1716363A69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8DA370-D5DF-42C3-B6BF-5F08682AB7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46A1901-3AB6-48E3-B931-85EAE44A3A2A}"/>
              </a:ext>
            </a:extLst>
          </p:cNvPr>
          <p:cNvSpPr>
            <a:spLocks noGrp="1"/>
          </p:cNvSpPr>
          <p:nvPr>
            <p:ph type="dt" sz="half" idx="10"/>
          </p:nvPr>
        </p:nvSpPr>
        <p:spPr/>
        <p:txBody>
          <a:bodyPr/>
          <a:lstStyle/>
          <a:p>
            <a:fld id="{9279154E-1878-46F2-991F-76560C911D5D}" type="datetimeFigureOut">
              <a:rPr lang="en-US" smtClean="0"/>
              <a:pPr/>
              <a:t>6/28/2021</a:t>
            </a:fld>
            <a:endParaRPr lang="en-US"/>
          </a:p>
        </p:txBody>
      </p:sp>
      <p:sp>
        <p:nvSpPr>
          <p:cNvPr id="5" name="Footer Placeholder 4">
            <a:extLst>
              <a:ext uri="{FF2B5EF4-FFF2-40B4-BE49-F238E27FC236}">
                <a16:creationId xmlns:a16="http://schemas.microsoft.com/office/drawing/2014/main" id="{85E79C15-EFAF-4BF8-BC3E-D9647D8585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957331-772A-401A-9AEC-3AEC919DCA33}"/>
              </a:ext>
            </a:extLst>
          </p:cNvPr>
          <p:cNvSpPr>
            <a:spLocks noGrp="1"/>
          </p:cNvSpPr>
          <p:nvPr>
            <p:ph type="sldNum" sz="quarter" idx="12"/>
          </p:nvPr>
        </p:nvSpPr>
        <p:spPr/>
        <p:txBody>
          <a:bodyPr/>
          <a:lstStyle/>
          <a:p>
            <a:fld id="{3F59DFD9-CEDA-49CA-9C58-7722CC0FB156}" type="slidenum">
              <a:rPr lang="en-US" smtClean="0"/>
              <a:pPr/>
              <a:t>‹#›</a:t>
            </a:fld>
            <a:endParaRPr lang="en-US"/>
          </a:p>
        </p:txBody>
      </p:sp>
    </p:spTree>
    <p:extLst>
      <p:ext uri="{BB962C8B-B14F-4D97-AF65-F5344CB8AC3E}">
        <p14:creationId xmlns:p14="http://schemas.microsoft.com/office/powerpoint/2010/main" val="234578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5F4D0-7290-4BD4-931F-9F12B8C22CC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666EAB-A651-4127-A104-DC6CA50E3D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47AC96-9511-4E61-9D03-4A5FDAE85C77}"/>
              </a:ext>
            </a:extLst>
          </p:cNvPr>
          <p:cNvSpPr>
            <a:spLocks noGrp="1"/>
          </p:cNvSpPr>
          <p:nvPr>
            <p:ph type="dt" sz="half" idx="10"/>
          </p:nvPr>
        </p:nvSpPr>
        <p:spPr/>
        <p:txBody>
          <a:bodyPr/>
          <a:lstStyle/>
          <a:p>
            <a:fld id="{9279154E-1878-46F2-991F-76560C911D5D}" type="datetimeFigureOut">
              <a:rPr lang="en-US" smtClean="0"/>
              <a:pPr/>
              <a:t>6/28/2021</a:t>
            </a:fld>
            <a:endParaRPr lang="en-US"/>
          </a:p>
        </p:txBody>
      </p:sp>
      <p:sp>
        <p:nvSpPr>
          <p:cNvPr id="5" name="Footer Placeholder 4">
            <a:extLst>
              <a:ext uri="{FF2B5EF4-FFF2-40B4-BE49-F238E27FC236}">
                <a16:creationId xmlns:a16="http://schemas.microsoft.com/office/drawing/2014/main" id="{AF515693-E70A-4B94-ABA6-A367874E4F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2C73F5-1700-42DA-BA77-F9C30A0C401F}"/>
              </a:ext>
            </a:extLst>
          </p:cNvPr>
          <p:cNvSpPr>
            <a:spLocks noGrp="1"/>
          </p:cNvSpPr>
          <p:nvPr>
            <p:ph type="sldNum" sz="quarter" idx="12"/>
          </p:nvPr>
        </p:nvSpPr>
        <p:spPr/>
        <p:txBody>
          <a:bodyPr/>
          <a:lstStyle/>
          <a:p>
            <a:fld id="{3F59DFD9-CEDA-49CA-9C58-7722CC0FB156}" type="slidenum">
              <a:rPr lang="en-US" smtClean="0"/>
              <a:pPr/>
              <a:t>‹#›</a:t>
            </a:fld>
            <a:endParaRPr lang="en-US"/>
          </a:p>
        </p:txBody>
      </p:sp>
    </p:spTree>
    <p:extLst>
      <p:ext uri="{BB962C8B-B14F-4D97-AF65-F5344CB8AC3E}">
        <p14:creationId xmlns:p14="http://schemas.microsoft.com/office/powerpoint/2010/main" val="4240764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835341-A7B6-4A6D-A2AF-604768DC38D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612CBD-A5E1-4D03-A800-F5FA07D247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8FA853-01CA-493A-B187-B67CA8E89D39}"/>
              </a:ext>
            </a:extLst>
          </p:cNvPr>
          <p:cNvSpPr>
            <a:spLocks noGrp="1"/>
          </p:cNvSpPr>
          <p:nvPr>
            <p:ph type="dt" sz="half" idx="10"/>
          </p:nvPr>
        </p:nvSpPr>
        <p:spPr/>
        <p:txBody>
          <a:bodyPr/>
          <a:lstStyle/>
          <a:p>
            <a:fld id="{9279154E-1878-46F2-991F-76560C911D5D}" type="datetimeFigureOut">
              <a:rPr lang="en-US" smtClean="0"/>
              <a:pPr/>
              <a:t>6/28/2021</a:t>
            </a:fld>
            <a:endParaRPr lang="en-US"/>
          </a:p>
        </p:txBody>
      </p:sp>
      <p:sp>
        <p:nvSpPr>
          <p:cNvPr id="5" name="Footer Placeholder 4">
            <a:extLst>
              <a:ext uri="{FF2B5EF4-FFF2-40B4-BE49-F238E27FC236}">
                <a16:creationId xmlns:a16="http://schemas.microsoft.com/office/drawing/2014/main" id="{A412FD99-1D76-4F1D-8A64-51BE4851CE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6842A4-990A-4DD9-B94F-088BFB945026}"/>
              </a:ext>
            </a:extLst>
          </p:cNvPr>
          <p:cNvSpPr>
            <a:spLocks noGrp="1"/>
          </p:cNvSpPr>
          <p:nvPr>
            <p:ph type="sldNum" sz="quarter" idx="12"/>
          </p:nvPr>
        </p:nvSpPr>
        <p:spPr/>
        <p:txBody>
          <a:bodyPr/>
          <a:lstStyle/>
          <a:p>
            <a:fld id="{3F59DFD9-CEDA-49CA-9C58-7722CC0FB156}" type="slidenum">
              <a:rPr lang="en-US" smtClean="0"/>
              <a:pPr/>
              <a:t>‹#›</a:t>
            </a:fld>
            <a:endParaRPr lang="en-US"/>
          </a:p>
        </p:txBody>
      </p:sp>
    </p:spTree>
    <p:extLst>
      <p:ext uri="{BB962C8B-B14F-4D97-AF65-F5344CB8AC3E}">
        <p14:creationId xmlns:p14="http://schemas.microsoft.com/office/powerpoint/2010/main" val="24916160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157712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69512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691011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076236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87242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155869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406922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56354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51C64-A449-4337-9F80-6E8C18377D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DF9574-81F4-4CE7-9F20-5878C6A1C9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A98897-5170-46BC-A0E8-F7146BBEA5E6}"/>
              </a:ext>
            </a:extLst>
          </p:cNvPr>
          <p:cNvSpPr>
            <a:spLocks noGrp="1"/>
          </p:cNvSpPr>
          <p:nvPr>
            <p:ph type="dt" sz="half" idx="10"/>
          </p:nvPr>
        </p:nvSpPr>
        <p:spPr/>
        <p:txBody>
          <a:bodyPr/>
          <a:lstStyle/>
          <a:p>
            <a:fld id="{9279154E-1878-46F2-991F-76560C911D5D}" type="datetimeFigureOut">
              <a:rPr lang="en-US" smtClean="0"/>
              <a:pPr/>
              <a:t>6/28/2021</a:t>
            </a:fld>
            <a:endParaRPr lang="en-US"/>
          </a:p>
        </p:txBody>
      </p:sp>
      <p:sp>
        <p:nvSpPr>
          <p:cNvPr id="5" name="Footer Placeholder 4">
            <a:extLst>
              <a:ext uri="{FF2B5EF4-FFF2-40B4-BE49-F238E27FC236}">
                <a16:creationId xmlns:a16="http://schemas.microsoft.com/office/drawing/2014/main" id="{DA12EB03-EEA0-40DA-8CC2-D08118617E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2EEF48-24AA-4023-941B-146BE75EF450}"/>
              </a:ext>
            </a:extLst>
          </p:cNvPr>
          <p:cNvSpPr>
            <a:spLocks noGrp="1"/>
          </p:cNvSpPr>
          <p:nvPr>
            <p:ph type="sldNum" sz="quarter" idx="12"/>
          </p:nvPr>
        </p:nvSpPr>
        <p:spPr/>
        <p:txBody>
          <a:bodyPr/>
          <a:lstStyle/>
          <a:p>
            <a:fld id="{3F59DFD9-CEDA-49CA-9C58-7722CC0FB156}" type="slidenum">
              <a:rPr lang="en-US" smtClean="0"/>
              <a:pPr/>
              <a:t>‹#›</a:t>
            </a:fld>
            <a:endParaRPr lang="en-US"/>
          </a:p>
        </p:txBody>
      </p:sp>
    </p:spTree>
    <p:extLst>
      <p:ext uri="{BB962C8B-B14F-4D97-AF65-F5344CB8AC3E}">
        <p14:creationId xmlns:p14="http://schemas.microsoft.com/office/powerpoint/2010/main" val="36276007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291147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078672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440324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472514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9561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116726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035636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76457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2A6E0-EE85-437C-8A4E-F4DCBA3657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CA68947-6E63-4783-AB7C-D33A9AF20E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F57F6A-B5E5-42DA-BCFA-732B3C12744B}"/>
              </a:ext>
            </a:extLst>
          </p:cNvPr>
          <p:cNvSpPr>
            <a:spLocks noGrp="1"/>
          </p:cNvSpPr>
          <p:nvPr>
            <p:ph type="dt" sz="half" idx="10"/>
          </p:nvPr>
        </p:nvSpPr>
        <p:spPr/>
        <p:txBody>
          <a:bodyPr/>
          <a:lstStyle/>
          <a:p>
            <a:fld id="{9279154E-1878-46F2-991F-76560C911D5D}" type="datetimeFigureOut">
              <a:rPr lang="en-US" smtClean="0"/>
              <a:pPr/>
              <a:t>6/28/2021</a:t>
            </a:fld>
            <a:endParaRPr lang="en-US"/>
          </a:p>
        </p:txBody>
      </p:sp>
      <p:sp>
        <p:nvSpPr>
          <p:cNvPr id="5" name="Footer Placeholder 4">
            <a:extLst>
              <a:ext uri="{FF2B5EF4-FFF2-40B4-BE49-F238E27FC236}">
                <a16:creationId xmlns:a16="http://schemas.microsoft.com/office/drawing/2014/main" id="{74990B72-682F-42F3-B115-AD648CF07C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C88AE6-F77A-4683-AB22-58F848E6EA37}"/>
              </a:ext>
            </a:extLst>
          </p:cNvPr>
          <p:cNvSpPr>
            <a:spLocks noGrp="1"/>
          </p:cNvSpPr>
          <p:nvPr>
            <p:ph type="sldNum" sz="quarter" idx="12"/>
          </p:nvPr>
        </p:nvSpPr>
        <p:spPr/>
        <p:txBody>
          <a:bodyPr/>
          <a:lstStyle/>
          <a:p>
            <a:fld id="{3F59DFD9-CEDA-49CA-9C58-7722CC0FB156}" type="slidenum">
              <a:rPr lang="en-US" smtClean="0"/>
              <a:pPr/>
              <a:t>‹#›</a:t>
            </a:fld>
            <a:endParaRPr lang="en-US"/>
          </a:p>
        </p:txBody>
      </p:sp>
    </p:spTree>
    <p:extLst>
      <p:ext uri="{BB962C8B-B14F-4D97-AF65-F5344CB8AC3E}">
        <p14:creationId xmlns:p14="http://schemas.microsoft.com/office/powerpoint/2010/main" val="2284751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7CA4B-0DE5-4A66-B214-DE06674360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75BDAD-AC7C-4D6A-BACA-A4EE218D1EF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8AF903-839A-49E9-8D68-91E2721A94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B563F7-69B5-4915-A5A3-368F7BEA11F4}"/>
              </a:ext>
            </a:extLst>
          </p:cNvPr>
          <p:cNvSpPr>
            <a:spLocks noGrp="1"/>
          </p:cNvSpPr>
          <p:nvPr>
            <p:ph type="dt" sz="half" idx="10"/>
          </p:nvPr>
        </p:nvSpPr>
        <p:spPr/>
        <p:txBody>
          <a:bodyPr/>
          <a:lstStyle/>
          <a:p>
            <a:fld id="{9279154E-1878-46F2-991F-76560C911D5D}" type="datetimeFigureOut">
              <a:rPr lang="en-US" smtClean="0"/>
              <a:pPr/>
              <a:t>6/28/2021</a:t>
            </a:fld>
            <a:endParaRPr lang="en-US"/>
          </a:p>
        </p:txBody>
      </p:sp>
      <p:sp>
        <p:nvSpPr>
          <p:cNvPr id="6" name="Footer Placeholder 5">
            <a:extLst>
              <a:ext uri="{FF2B5EF4-FFF2-40B4-BE49-F238E27FC236}">
                <a16:creationId xmlns:a16="http://schemas.microsoft.com/office/drawing/2014/main" id="{96E1175D-DC34-413F-A50B-C2A93A7299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8101EB-82D0-4936-B09C-27246393EE75}"/>
              </a:ext>
            </a:extLst>
          </p:cNvPr>
          <p:cNvSpPr>
            <a:spLocks noGrp="1"/>
          </p:cNvSpPr>
          <p:nvPr>
            <p:ph type="sldNum" sz="quarter" idx="12"/>
          </p:nvPr>
        </p:nvSpPr>
        <p:spPr/>
        <p:txBody>
          <a:bodyPr/>
          <a:lstStyle/>
          <a:p>
            <a:fld id="{3F59DFD9-CEDA-49CA-9C58-7722CC0FB156}" type="slidenum">
              <a:rPr lang="en-US" smtClean="0"/>
              <a:pPr/>
              <a:t>‹#›</a:t>
            </a:fld>
            <a:endParaRPr lang="en-US"/>
          </a:p>
        </p:txBody>
      </p:sp>
    </p:spTree>
    <p:extLst>
      <p:ext uri="{BB962C8B-B14F-4D97-AF65-F5344CB8AC3E}">
        <p14:creationId xmlns:p14="http://schemas.microsoft.com/office/powerpoint/2010/main" val="1780321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AF431-841F-47AC-A3D3-BF1C7879E2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D3EF46-32E2-4B50-A20E-98534D7601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043A0F-C5F3-414A-B279-F4C5EFCC58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0F884FD-D16D-403E-B0B3-50D6969C27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ADF380-E68B-4CBA-9C2D-653B73A36E2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1A01EB-53CE-4E47-B908-5B25F1A6CB53}"/>
              </a:ext>
            </a:extLst>
          </p:cNvPr>
          <p:cNvSpPr>
            <a:spLocks noGrp="1"/>
          </p:cNvSpPr>
          <p:nvPr>
            <p:ph type="dt" sz="half" idx="10"/>
          </p:nvPr>
        </p:nvSpPr>
        <p:spPr/>
        <p:txBody>
          <a:bodyPr/>
          <a:lstStyle/>
          <a:p>
            <a:fld id="{9279154E-1878-46F2-991F-76560C911D5D}" type="datetimeFigureOut">
              <a:rPr lang="en-US" smtClean="0"/>
              <a:pPr/>
              <a:t>6/28/2021</a:t>
            </a:fld>
            <a:endParaRPr lang="en-US"/>
          </a:p>
        </p:txBody>
      </p:sp>
      <p:sp>
        <p:nvSpPr>
          <p:cNvPr id="8" name="Footer Placeholder 7">
            <a:extLst>
              <a:ext uri="{FF2B5EF4-FFF2-40B4-BE49-F238E27FC236}">
                <a16:creationId xmlns:a16="http://schemas.microsoft.com/office/drawing/2014/main" id="{48F222B7-C2C3-4BE2-8311-652F3273CAC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CE01AD-2DE8-4B5D-B243-FEB700EA0EC2}"/>
              </a:ext>
            </a:extLst>
          </p:cNvPr>
          <p:cNvSpPr>
            <a:spLocks noGrp="1"/>
          </p:cNvSpPr>
          <p:nvPr>
            <p:ph type="sldNum" sz="quarter" idx="12"/>
          </p:nvPr>
        </p:nvSpPr>
        <p:spPr/>
        <p:txBody>
          <a:bodyPr/>
          <a:lstStyle/>
          <a:p>
            <a:fld id="{3F59DFD9-CEDA-49CA-9C58-7722CC0FB156}" type="slidenum">
              <a:rPr lang="en-US" smtClean="0"/>
              <a:pPr/>
              <a:t>‹#›</a:t>
            </a:fld>
            <a:endParaRPr lang="en-US"/>
          </a:p>
        </p:txBody>
      </p:sp>
    </p:spTree>
    <p:extLst>
      <p:ext uri="{BB962C8B-B14F-4D97-AF65-F5344CB8AC3E}">
        <p14:creationId xmlns:p14="http://schemas.microsoft.com/office/powerpoint/2010/main" val="2217763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7C588-5013-49F8-BE27-FA4E752981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8FD13F-EDEB-4825-A54C-8D96079776C9}"/>
              </a:ext>
            </a:extLst>
          </p:cNvPr>
          <p:cNvSpPr>
            <a:spLocks noGrp="1"/>
          </p:cNvSpPr>
          <p:nvPr>
            <p:ph type="dt" sz="half" idx="10"/>
          </p:nvPr>
        </p:nvSpPr>
        <p:spPr/>
        <p:txBody>
          <a:bodyPr/>
          <a:lstStyle/>
          <a:p>
            <a:fld id="{9279154E-1878-46F2-991F-76560C911D5D}" type="datetimeFigureOut">
              <a:rPr lang="en-US" smtClean="0"/>
              <a:pPr/>
              <a:t>6/28/2021</a:t>
            </a:fld>
            <a:endParaRPr lang="en-US"/>
          </a:p>
        </p:txBody>
      </p:sp>
      <p:sp>
        <p:nvSpPr>
          <p:cNvPr id="4" name="Footer Placeholder 3">
            <a:extLst>
              <a:ext uri="{FF2B5EF4-FFF2-40B4-BE49-F238E27FC236}">
                <a16:creationId xmlns:a16="http://schemas.microsoft.com/office/drawing/2014/main" id="{432C3EC8-5D7C-41AE-B3B3-975163B1F4B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79F226-8E8B-4074-AB48-0AB040EBF1D6}"/>
              </a:ext>
            </a:extLst>
          </p:cNvPr>
          <p:cNvSpPr>
            <a:spLocks noGrp="1"/>
          </p:cNvSpPr>
          <p:nvPr>
            <p:ph type="sldNum" sz="quarter" idx="12"/>
          </p:nvPr>
        </p:nvSpPr>
        <p:spPr/>
        <p:txBody>
          <a:bodyPr/>
          <a:lstStyle/>
          <a:p>
            <a:fld id="{3F59DFD9-CEDA-49CA-9C58-7722CC0FB156}" type="slidenum">
              <a:rPr lang="en-US" smtClean="0"/>
              <a:pPr/>
              <a:t>‹#›</a:t>
            </a:fld>
            <a:endParaRPr lang="en-US"/>
          </a:p>
        </p:txBody>
      </p:sp>
    </p:spTree>
    <p:extLst>
      <p:ext uri="{BB962C8B-B14F-4D97-AF65-F5344CB8AC3E}">
        <p14:creationId xmlns:p14="http://schemas.microsoft.com/office/powerpoint/2010/main" val="1269960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23507A-5446-4943-9005-741A9ECA40EA}"/>
              </a:ext>
            </a:extLst>
          </p:cNvPr>
          <p:cNvSpPr>
            <a:spLocks noGrp="1"/>
          </p:cNvSpPr>
          <p:nvPr>
            <p:ph type="dt" sz="half" idx="10"/>
          </p:nvPr>
        </p:nvSpPr>
        <p:spPr/>
        <p:txBody>
          <a:bodyPr/>
          <a:lstStyle/>
          <a:p>
            <a:fld id="{9279154E-1878-46F2-991F-76560C911D5D}" type="datetimeFigureOut">
              <a:rPr lang="en-US" smtClean="0"/>
              <a:pPr/>
              <a:t>6/28/2021</a:t>
            </a:fld>
            <a:endParaRPr lang="en-US"/>
          </a:p>
        </p:txBody>
      </p:sp>
      <p:sp>
        <p:nvSpPr>
          <p:cNvPr id="3" name="Footer Placeholder 2">
            <a:extLst>
              <a:ext uri="{FF2B5EF4-FFF2-40B4-BE49-F238E27FC236}">
                <a16:creationId xmlns:a16="http://schemas.microsoft.com/office/drawing/2014/main" id="{BCA3D938-30FE-4865-9B26-1B0F87ED493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CD4273-75CC-4580-B550-F21FA6FF68AE}"/>
              </a:ext>
            </a:extLst>
          </p:cNvPr>
          <p:cNvSpPr>
            <a:spLocks noGrp="1"/>
          </p:cNvSpPr>
          <p:nvPr>
            <p:ph type="sldNum" sz="quarter" idx="12"/>
          </p:nvPr>
        </p:nvSpPr>
        <p:spPr/>
        <p:txBody>
          <a:bodyPr/>
          <a:lstStyle/>
          <a:p>
            <a:fld id="{3F59DFD9-CEDA-49CA-9C58-7722CC0FB156}" type="slidenum">
              <a:rPr lang="en-US" smtClean="0"/>
              <a:pPr/>
              <a:t>‹#›</a:t>
            </a:fld>
            <a:endParaRPr lang="en-US"/>
          </a:p>
        </p:txBody>
      </p:sp>
    </p:spTree>
    <p:extLst>
      <p:ext uri="{BB962C8B-B14F-4D97-AF65-F5344CB8AC3E}">
        <p14:creationId xmlns:p14="http://schemas.microsoft.com/office/powerpoint/2010/main" val="2294680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1A78F-AE4F-4E28-83AA-C66BD7E1E1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63A48D-1A19-4267-AD83-6BEFD5796D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576A8F-E495-4B13-A547-EDCFE86BFC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F98C75-E4D6-4A4A-AFF8-DBA3F79754CF}"/>
              </a:ext>
            </a:extLst>
          </p:cNvPr>
          <p:cNvSpPr>
            <a:spLocks noGrp="1"/>
          </p:cNvSpPr>
          <p:nvPr>
            <p:ph type="dt" sz="half" idx="10"/>
          </p:nvPr>
        </p:nvSpPr>
        <p:spPr/>
        <p:txBody>
          <a:bodyPr/>
          <a:lstStyle/>
          <a:p>
            <a:fld id="{9279154E-1878-46F2-991F-76560C911D5D}" type="datetimeFigureOut">
              <a:rPr lang="en-US" smtClean="0"/>
              <a:pPr/>
              <a:t>6/28/2021</a:t>
            </a:fld>
            <a:endParaRPr lang="en-US"/>
          </a:p>
        </p:txBody>
      </p:sp>
      <p:sp>
        <p:nvSpPr>
          <p:cNvPr id="6" name="Footer Placeholder 5">
            <a:extLst>
              <a:ext uri="{FF2B5EF4-FFF2-40B4-BE49-F238E27FC236}">
                <a16:creationId xmlns:a16="http://schemas.microsoft.com/office/drawing/2014/main" id="{95DE42C7-E6D2-4DC1-B92E-B74608AA5E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A37417-9279-4B18-BA40-8310E066B374}"/>
              </a:ext>
            </a:extLst>
          </p:cNvPr>
          <p:cNvSpPr>
            <a:spLocks noGrp="1"/>
          </p:cNvSpPr>
          <p:nvPr>
            <p:ph type="sldNum" sz="quarter" idx="12"/>
          </p:nvPr>
        </p:nvSpPr>
        <p:spPr/>
        <p:txBody>
          <a:bodyPr/>
          <a:lstStyle/>
          <a:p>
            <a:fld id="{3F59DFD9-CEDA-49CA-9C58-7722CC0FB156}" type="slidenum">
              <a:rPr lang="en-US" smtClean="0"/>
              <a:pPr/>
              <a:t>‹#›</a:t>
            </a:fld>
            <a:endParaRPr lang="en-US"/>
          </a:p>
        </p:txBody>
      </p:sp>
    </p:spTree>
    <p:extLst>
      <p:ext uri="{BB962C8B-B14F-4D97-AF65-F5344CB8AC3E}">
        <p14:creationId xmlns:p14="http://schemas.microsoft.com/office/powerpoint/2010/main" val="3729155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B212F-AE3F-4902-A89B-53B066F2DA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CD20177-8B24-47D7-9D88-6396A307FB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CAA04A2-37D0-4621-B29D-48254C8AC4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55BA71-2698-446A-AD5F-325621462F21}"/>
              </a:ext>
            </a:extLst>
          </p:cNvPr>
          <p:cNvSpPr>
            <a:spLocks noGrp="1"/>
          </p:cNvSpPr>
          <p:nvPr>
            <p:ph type="dt" sz="half" idx="10"/>
          </p:nvPr>
        </p:nvSpPr>
        <p:spPr/>
        <p:txBody>
          <a:bodyPr/>
          <a:lstStyle/>
          <a:p>
            <a:fld id="{9279154E-1878-46F2-991F-76560C911D5D}" type="datetimeFigureOut">
              <a:rPr lang="en-US" smtClean="0"/>
              <a:pPr/>
              <a:t>6/28/2021</a:t>
            </a:fld>
            <a:endParaRPr lang="en-US"/>
          </a:p>
        </p:txBody>
      </p:sp>
      <p:sp>
        <p:nvSpPr>
          <p:cNvPr id="6" name="Footer Placeholder 5">
            <a:extLst>
              <a:ext uri="{FF2B5EF4-FFF2-40B4-BE49-F238E27FC236}">
                <a16:creationId xmlns:a16="http://schemas.microsoft.com/office/drawing/2014/main" id="{D52FFD93-BC58-467D-8C72-FEEB8173F6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22F5D4-452E-4FE0-8A7C-358611A8474C}"/>
              </a:ext>
            </a:extLst>
          </p:cNvPr>
          <p:cNvSpPr>
            <a:spLocks noGrp="1"/>
          </p:cNvSpPr>
          <p:nvPr>
            <p:ph type="sldNum" sz="quarter" idx="12"/>
          </p:nvPr>
        </p:nvSpPr>
        <p:spPr/>
        <p:txBody>
          <a:bodyPr/>
          <a:lstStyle/>
          <a:p>
            <a:fld id="{3F59DFD9-CEDA-49CA-9C58-7722CC0FB156}" type="slidenum">
              <a:rPr lang="en-US" smtClean="0"/>
              <a:pPr/>
              <a:t>‹#›</a:t>
            </a:fld>
            <a:endParaRPr lang="en-US"/>
          </a:p>
        </p:txBody>
      </p:sp>
    </p:spTree>
    <p:extLst>
      <p:ext uri="{BB962C8B-B14F-4D97-AF65-F5344CB8AC3E}">
        <p14:creationId xmlns:p14="http://schemas.microsoft.com/office/powerpoint/2010/main" val="3134344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F4B107-5024-46A9-A5AF-166EF8A38F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6A802F-41A5-4479-8DE9-E14C70A125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673C8A-CF9B-438C-9873-FB6B5FDCE9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79154E-1878-46F2-991F-76560C911D5D}" type="datetimeFigureOut">
              <a:rPr lang="en-US" smtClean="0"/>
              <a:pPr/>
              <a:t>6/28/2021</a:t>
            </a:fld>
            <a:endParaRPr lang="en-US"/>
          </a:p>
        </p:txBody>
      </p:sp>
      <p:sp>
        <p:nvSpPr>
          <p:cNvPr id="5" name="Footer Placeholder 4">
            <a:extLst>
              <a:ext uri="{FF2B5EF4-FFF2-40B4-BE49-F238E27FC236}">
                <a16:creationId xmlns:a16="http://schemas.microsoft.com/office/drawing/2014/main" id="{EB7E2C37-10F1-48BF-8D75-E8A009A8B4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8E269E7-5F8D-45E3-94AA-8A47FA9B78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59DFD9-CEDA-49CA-9C58-7722CC0FB156}" type="slidenum">
              <a:rPr lang="en-US" smtClean="0"/>
              <a:pPr/>
              <a:t>‹#›</a:t>
            </a:fld>
            <a:endParaRPr lang="en-US"/>
          </a:p>
        </p:txBody>
      </p:sp>
    </p:spTree>
    <p:extLst>
      <p:ext uri="{BB962C8B-B14F-4D97-AF65-F5344CB8AC3E}">
        <p14:creationId xmlns:p14="http://schemas.microsoft.com/office/powerpoint/2010/main" val="39882029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6/28/2021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910129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5E5EAA5-757B-4220-ACDF-488980415708}"/>
              </a:ext>
            </a:extLst>
          </p:cNvPr>
          <p:cNvPicPr>
            <a:picLocks noChangeAspect="1"/>
          </p:cNvPicPr>
          <p:nvPr/>
        </p:nvPicPr>
        <p:blipFill rotWithShape="1">
          <a:blip r:embed="rId2">
            <a:extLst>
              <a:ext uri="{28A0092B-C50C-407E-A947-70E740481C1C}">
                <a14:useLocalDpi xmlns:a14="http://schemas.microsoft.com/office/drawing/2010/main" val="0"/>
              </a:ext>
            </a:extLst>
          </a:blip>
          <a:srcRect b="11255"/>
          <a:stretch/>
        </p:blipFill>
        <p:spPr>
          <a:xfrm>
            <a:off x="0" y="0"/>
            <a:ext cx="12192000" cy="6858000"/>
          </a:xfrm>
          <a:prstGeom prst="rect">
            <a:avLst/>
          </a:prstGeom>
        </p:spPr>
      </p:pic>
      <p:sp>
        <p:nvSpPr>
          <p:cNvPr id="5" name="TextBox 4">
            <a:extLst>
              <a:ext uri="{FF2B5EF4-FFF2-40B4-BE49-F238E27FC236}">
                <a16:creationId xmlns:a16="http://schemas.microsoft.com/office/drawing/2014/main" id="{4D3EA9AD-A4BA-46A2-90B0-90ACC03CEE96}"/>
              </a:ext>
            </a:extLst>
          </p:cNvPr>
          <p:cNvSpPr txBox="1"/>
          <p:nvPr/>
        </p:nvSpPr>
        <p:spPr>
          <a:xfrm>
            <a:off x="1038060" y="3294043"/>
            <a:ext cx="3265373" cy="1231106"/>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Dr. </a:t>
            </a:r>
            <a:r>
              <a:rPr kumimoji="0" lang="en-US" sz="2000" b="1" i="0" u="none" strike="noStrike" kern="1200" cap="none" spc="0" normalizeH="0" baseline="0" noProof="0" dirty="0" err="1">
                <a:ln>
                  <a:noFill/>
                </a:ln>
                <a:effectLst/>
                <a:uLnTx/>
                <a:uFillTx/>
                <a:latin typeface="Arial" panose="020B0604020202020204" pitchFamily="34" charset="0"/>
                <a:cs typeface="Arial" panose="020B0604020202020204" pitchFamily="34" charset="0"/>
              </a:rPr>
              <a:t>Anchal</a:t>
            </a:r>
            <a:r>
              <a:rPr kumimoji="0" lang="en-US" sz="2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Aggarwal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PG Resident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Department of Medicine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DMC&amp; H Ludhiana </a:t>
            </a:r>
          </a:p>
        </p:txBody>
      </p:sp>
      <p:pic>
        <p:nvPicPr>
          <p:cNvPr id="1026" name="Picture 2" descr="R&amp;amp;D Centre Dayanand Medical Hospital, Ldh">
            <a:extLst>
              <a:ext uri="{FF2B5EF4-FFF2-40B4-BE49-F238E27FC236}">
                <a16:creationId xmlns:a16="http://schemas.microsoft.com/office/drawing/2014/main" id="{AE3ED539-B3CB-4F11-AC5C-8045652057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31" y="142269"/>
            <a:ext cx="1472675" cy="1433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283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2433" y="245288"/>
            <a:ext cx="8911687" cy="1280890"/>
          </a:xfrm>
        </p:spPr>
        <p:txBody>
          <a:bodyPr/>
          <a:lstStyle/>
          <a:p>
            <a:pPr algn="ctr"/>
            <a:r>
              <a:rPr lang="en-US" b="1" dirty="0">
                <a:solidFill>
                  <a:srgbClr val="C00000"/>
                </a:solidFill>
                <a:effectLst>
                  <a:outerShdw blurRad="38100" dist="38100" dir="2700000" algn="tl">
                    <a:srgbClr val="000000">
                      <a:alpha val="43137"/>
                    </a:srgbClr>
                  </a:outerShdw>
                </a:effectLst>
                <a:latin typeface="Comic Sans MS" panose="030F0702030302020204" pitchFamily="66" charset="0"/>
              </a:rPr>
              <a:t>MATCHING VARIABLES</a:t>
            </a:r>
            <a:endParaRPr lang="en-US" dirty="0">
              <a:solidFill>
                <a:srgbClr val="C00000"/>
              </a:solidFill>
              <a:effectLst>
                <a:outerShdw blurRad="38100" dist="38100" dir="2700000" algn="tl">
                  <a:srgbClr val="000000">
                    <a:alpha val="43137"/>
                  </a:srgbClr>
                </a:outerShdw>
              </a:effectLst>
              <a:latin typeface="Comic Sans MS" panose="030F0702030302020204" pitchFamily="66" charset="0"/>
            </a:endParaRPr>
          </a:p>
        </p:txBody>
      </p:sp>
      <p:sp>
        <p:nvSpPr>
          <p:cNvPr id="3" name="Content Placeholder 2"/>
          <p:cNvSpPr>
            <a:spLocks noGrp="1"/>
          </p:cNvSpPr>
          <p:nvPr>
            <p:ph idx="1"/>
          </p:nvPr>
        </p:nvSpPr>
        <p:spPr>
          <a:xfrm>
            <a:off x="780955" y="1578425"/>
            <a:ext cx="4217344" cy="4942115"/>
          </a:xfrm>
        </p:spPr>
        <p:txBody>
          <a:bodyPr>
            <a:noAutofit/>
          </a:bodyPr>
          <a:lstStyle/>
          <a:p>
            <a:pPr>
              <a:lnSpc>
                <a:spcPct val="100000"/>
              </a:lnSpc>
              <a:spcBef>
                <a:spcPts val="0"/>
              </a:spcBef>
              <a:spcAft>
                <a:spcPts val="1200"/>
              </a:spcAft>
            </a:pPr>
            <a:r>
              <a:rPr lang="en-US" dirty="0"/>
              <a:t>Age</a:t>
            </a:r>
          </a:p>
          <a:p>
            <a:pPr>
              <a:lnSpc>
                <a:spcPct val="100000"/>
              </a:lnSpc>
              <a:spcBef>
                <a:spcPts val="0"/>
              </a:spcBef>
              <a:spcAft>
                <a:spcPts val="1200"/>
              </a:spcAft>
            </a:pPr>
            <a:r>
              <a:rPr lang="en-US" dirty="0"/>
              <a:t>Sex</a:t>
            </a:r>
          </a:p>
          <a:p>
            <a:pPr>
              <a:lnSpc>
                <a:spcPct val="100000"/>
              </a:lnSpc>
              <a:spcBef>
                <a:spcPts val="0"/>
              </a:spcBef>
              <a:spcAft>
                <a:spcPts val="1200"/>
              </a:spcAft>
            </a:pPr>
            <a:r>
              <a:rPr lang="en-US" dirty="0"/>
              <a:t>Ethnicity</a:t>
            </a:r>
          </a:p>
          <a:p>
            <a:pPr>
              <a:lnSpc>
                <a:spcPct val="100000"/>
              </a:lnSpc>
              <a:spcBef>
                <a:spcPts val="0"/>
              </a:spcBef>
              <a:spcAft>
                <a:spcPts val="1200"/>
              </a:spcAft>
            </a:pPr>
            <a:r>
              <a:rPr lang="en-US" dirty="0"/>
              <a:t>Deprivation</a:t>
            </a:r>
          </a:p>
          <a:p>
            <a:pPr>
              <a:lnSpc>
                <a:spcPct val="100000"/>
              </a:lnSpc>
              <a:spcBef>
                <a:spcPts val="0"/>
              </a:spcBef>
              <a:spcAft>
                <a:spcPts val="1200"/>
              </a:spcAft>
            </a:pPr>
            <a:r>
              <a:rPr lang="en-US" dirty="0"/>
              <a:t>Smoking status</a:t>
            </a:r>
          </a:p>
          <a:p>
            <a:pPr>
              <a:lnSpc>
                <a:spcPct val="100000"/>
              </a:lnSpc>
              <a:spcBef>
                <a:spcPts val="0"/>
              </a:spcBef>
              <a:spcAft>
                <a:spcPts val="1200"/>
              </a:spcAft>
            </a:pPr>
            <a:r>
              <a:rPr lang="en-US" dirty="0"/>
              <a:t>Body mass index</a:t>
            </a:r>
          </a:p>
          <a:p>
            <a:pPr>
              <a:lnSpc>
                <a:spcPct val="100000"/>
              </a:lnSpc>
              <a:spcBef>
                <a:spcPts val="0"/>
              </a:spcBef>
              <a:spcAft>
                <a:spcPts val="1200"/>
              </a:spcAft>
            </a:pPr>
            <a:r>
              <a:rPr lang="en-US" dirty="0"/>
              <a:t>Previous admission to hospital</a:t>
            </a:r>
          </a:p>
          <a:p>
            <a:pPr>
              <a:lnSpc>
                <a:spcPct val="100000"/>
              </a:lnSpc>
              <a:spcBef>
                <a:spcPts val="0"/>
              </a:spcBef>
              <a:spcAft>
                <a:spcPts val="1200"/>
              </a:spcAft>
            </a:pPr>
            <a:r>
              <a:rPr lang="en-US" dirty="0"/>
              <a:t>Hypertension </a:t>
            </a:r>
          </a:p>
          <a:p>
            <a:pPr>
              <a:lnSpc>
                <a:spcPct val="100000"/>
              </a:lnSpc>
              <a:spcBef>
                <a:spcPts val="0"/>
              </a:spcBef>
              <a:spcAft>
                <a:spcPts val="1200"/>
              </a:spcAft>
            </a:pPr>
            <a:endParaRPr lang="en-US" dirty="0"/>
          </a:p>
        </p:txBody>
      </p:sp>
      <p:sp>
        <p:nvSpPr>
          <p:cNvPr id="4" name="Content Placeholder 2">
            <a:extLst>
              <a:ext uri="{FF2B5EF4-FFF2-40B4-BE49-F238E27FC236}">
                <a16:creationId xmlns:a16="http://schemas.microsoft.com/office/drawing/2014/main" id="{7BC43D28-84B0-4328-B8EE-148EE55EF03A}"/>
              </a:ext>
            </a:extLst>
          </p:cNvPr>
          <p:cNvSpPr txBox="1">
            <a:spLocks/>
          </p:cNvSpPr>
          <p:nvPr/>
        </p:nvSpPr>
        <p:spPr>
          <a:xfrm>
            <a:off x="5048153" y="1761929"/>
            <a:ext cx="7143847" cy="49421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200"/>
              </a:spcAft>
            </a:pPr>
            <a:r>
              <a:rPr lang="en-IN" dirty="0"/>
              <a:t>Respiratory disease (total, asthma, COPD and others)</a:t>
            </a:r>
          </a:p>
          <a:p>
            <a:pPr>
              <a:lnSpc>
                <a:spcPct val="100000"/>
              </a:lnSpc>
              <a:spcBef>
                <a:spcPts val="0"/>
              </a:spcBef>
              <a:spcAft>
                <a:spcPts val="1200"/>
              </a:spcAft>
            </a:pPr>
            <a:r>
              <a:rPr lang="pt-BR" dirty="0"/>
              <a:t>Diabetes  (</a:t>
            </a:r>
            <a:r>
              <a:rPr lang="nb-NO" dirty="0"/>
              <a:t>Type 1 and Type 2 )</a:t>
            </a:r>
          </a:p>
          <a:p>
            <a:pPr>
              <a:lnSpc>
                <a:spcPct val="100000"/>
              </a:lnSpc>
              <a:spcBef>
                <a:spcPts val="0"/>
              </a:spcBef>
              <a:spcAft>
                <a:spcPts val="1200"/>
              </a:spcAft>
            </a:pPr>
            <a:r>
              <a:rPr lang="en-US" dirty="0"/>
              <a:t>Cancer </a:t>
            </a:r>
          </a:p>
          <a:p>
            <a:pPr>
              <a:lnSpc>
                <a:spcPct val="100000"/>
              </a:lnSpc>
              <a:spcBef>
                <a:spcPts val="0"/>
              </a:spcBef>
              <a:spcAft>
                <a:spcPts val="1200"/>
              </a:spcAft>
            </a:pPr>
            <a:r>
              <a:rPr lang="en-US" dirty="0"/>
              <a:t>Chronic kidney disease stages 3-5</a:t>
            </a:r>
          </a:p>
          <a:p>
            <a:pPr>
              <a:lnSpc>
                <a:spcPct val="100000"/>
              </a:lnSpc>
              <a:spcBef>
                <a:spcPts val="0"/>
              </a:spcBef>
              <a:spcAft>
                <a:spcPts val="1200"/>
              </a:spcAft>
            </a:pPr>
            <a:r>
              <a:rPr lang="en-US" dirty="0"/>
              <a:t>Chronic liver disease</a:t>
            </a:r>
          </a:p>
          <a:p>
            <a:pPr>
              <a:lnSpc>
                <a:spcPct val="100000"/>
              </a:lnSpc>
              <a:spcBef>
                <a:spcPts val="0"/>
              </a:spcBef>
              <a:spcAft>
                <a:spcPts val="1200"/>
              </a:spcAft>
            </a:pPr>
            <a:r>
              <a:rPr lang="en-US" dirty="0"/>
              <a:t>MACE  (</a:t>
            </a:r>
            <a:r>
              <a:rPr lang="en-IN" dirty="0"/>
              <a:t>Heart failure, </a:t>
            </a:r>
            <a:r>
              <a:rPr lang="nl-NL" dirty="0"/>
              <a:t>Stroke, </a:t>
            </a:r>
            <a:r>
              <a:rPr lang="en-IN" dirty="0"/>
              <a:t>Myocardial infarction, </a:t>
            </a:r>
            <a:r>
              <a:rPr lang="en-US" dirty="0"/>
              <a:t>Arrhythmia )</a:t>
            </a:r>
          </a:p>
          <a:p>
            <a:pPr>
              <a:lnSpc>
                <a:spcPct val="100000"/>
              </a:lnSpc>
              <a:spcBef>
                <a:spcPts val="0"/>
              </a:spcBef>
              <a:spcAft>
                <a:spcPts val="1200"/>
              </a:spcAft>
            </a:pPr>
            <a:endParaRPr lang="en-US" dirty="0"/>
          </a:p>
          <a:p>
            <a:pPr>
              <a:lnSpc>
                <a:spcPct val="100000"/>
              </a:lnSpc>
              <a:spcBef>
                <a:spcPts val="0"/>
              </a:spcBef>
              <a:spcAft>
                <a:spcPts val="1200"/>
              </a:spcAft>
            </a:pPr>
            <a:endParaRPr lang="en-US" dirty="0"/>
          </a:p>
        </p:txBody>
      </p:sp>
    </p:spTree>
    <p:extLst>
      <p:ext uri="{BB962C8B-B14F-4D97-AF65-F5344CB8AC3E}">
        <p14:creationId xmlns:p14="http://schemas.microsoft.com/office/powerpoint/2010/main" val="3245730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2433" y="-2909"/>
            <a:ext cx="8911687" cy="1280890"/>
          </a:xfrm>
        </p:spPr>
        <p:txBody>
          <a:bodyPr/>
          <a:lstStyle/>
          <a:p>
            <a:pPr algn="ctr"/>
            <a:r>
              <a:rPr lang="en-US" b="1" dirty="0">
                <a:solidFill>
                  <a:srgbClr val="C00000"/>
                </a:solidFill>
                <a:effectLst>
                  <a:outerShdw blurRad="38100" dist="38100" dir="2700000" algn="tl">
                    <a:srgbClr val="000000">
                      <a:alpha val="43137"/>
                    </a:srgbClr>
                  </a:outerShdw>
                </a:effectLst>
                <a:latin typeface="Comic Sans MS" panose="030F0702030302020204" pitchFamily="66" charset="0"/>
              </a:rPr>
              <a:t>STATISTICAL TECHNIQUES</a:t>
            </a:r>
            <a:endParaRPr lang="en-US" dirty="0">
              <a:solidFill>
                <a:srgbClr val="C00000"/>
              </a:solidFill>
              <a:effectLst>
                <a:outerShdw blurRad="38100" dist="38100" dir="2700000" algn="tl">
                  <a:srgbClr val="000000">
                    <a:alpha val="43137"/>
                  </a:srgbClr>
                </a:outerShdw>
              </a:effectLst>
              <a:latin typeface="Comic Sans MS" panose="030F0702030302020204" pitchFamily="66" charset="0"/>
            </a:endParaRPr>
          </a:p>
        </p:txBody>
      </p:sp>
      <p:sp>
        <p:nvSpPr>
          <p:cNvPr id="6" name="Content Placeholder 5">
            <a:extLst>
              <a:ext uri="{FF2B5EF4-FFF2-40B4-BE49-F238E27FC236}">
                <a16:creationId xmlns:a16="http://schemas.microsoft.com/office/drawing/2014/main" id="{FDD20CFF-56D8-4D27-A21F-1D457F03D307}"/>
              </a:ext>
            </a:extLst>
          </p:cNvPr>
          <p:cNvSpPr>
            <a:spLocks noGrp="1"/>
          </p:cNvSpPr>
          <p:nvPr>
            <p:ph idx="1"/>
          </p:nvPr>
        </p:nvSpPr>
        <p:spPr>
          <a:xfrm>
            <a:off x="716280" y="1494692"/>
            <a:ext cx="10515600" cy="4351338"/>
          </a:xfrm>
        </p:spPr>
        <p:txBody>
          <a:bodyPr>
            <a:noAutofit/>
          </a:bodyPr>
          <a:lstStyle/>
          <a:p>
            <a:pPr algn="just">
              <a:lnSpc>
                <a:spcPct val="120000"/>
              </a:lnSpc>
              <a:spcBef>
                <a:spcPts val="0"/>
              </a:spcBef>
              <a:spcAft>
                <a:spcPts val="2400"/>
              </a:spcAft>
            </a:pPr>
            <a:r>
              <a:rPr lang="en-IN" sz="2000" dirty="0">
                <a:latin typeface="Arial" panose="020B0604020202020204" pitchFamily="34" charset="0"/>
                <a:cs typeface="Arial" panose="020B0604020202020204" pitchFamily="34" charset="0"/>
              </a:rPr>
              <a:t>Distributions for baseline characteristics were compared between individuals with covid-19 and a random 0.5% sample of the general population with </a:t>
            </a:r>
            <a:r>
              <a:rPr lang="en-IN" sz="2000" b="1" dirty="0">
                <a:solidFill>
                  <a:srgbClr val="0070C0"/>
                </a:solidFill>
                <a:latin typeface="Arial" panose="020B0604020202020204" pitchFamily="34" charset="0"/>
                <a:cs typeface="Arial" panose="020B0604020202020204" pitchFamily="34" charset="0"/>
              </a:rPr>
              <a:t>χ2 tests and standardised differences in proportions</a:t>
            </a:r>
            <a:r>
              <a:rPr lang="en-IN" sz="2000" dirty="0">
                <a:latin typeface="Arial" panose="020B0604020202020204" pitchFamily="34" charset="0"/>
                <a:cs typeface="Arial" panose="020B0604020202020204" pitchFamily="34" charset="0"/>
              </a:rPr>
              <a:t>, where a standardised difference or more than 10% indicated a large imbalance between groups.</a:t>
            </a:r>
          </a:p>
          <a:p>
            <a:pPr algn="just">
              <a:lnSpc>
                <a:spcPct val="120000"/>
              </a:lnSpc>
              <a:spcBef>
                <a:spcPts val="0"/>
              </a:spcBef>
              <a:spcAft>
                <a:spcPts val="2400"/>
              </a:spcAft>
            </a:pPr>
            <a:r>
              <a:rPr lang="en-IN" sz="2000" dirty="0">
                <a:latin typeface="Arial" panose="020B0604020202020204" pitchFamily="34" charset="0"/>
                <a:cs typeface="Arial" panose="020B0604020202020204" pitchFamily="34" charset="0"/>
              </a:rPr>
              <a:t>Patients were matched 1:1 to controls with coarsened </a:t>
            </a:r>
            <a:r>
              <a:rPr lang="en-US" sz="2000" dirty="0">
                <a:latin typeface="Arial" panose="020B0604020202020204" pitchFamily="34" charset="0"/>
                <a:cs typeface="Arial" panose="020B0604020202020204" pitchFamily="34" charset="0"/>
              </a:rPr>
              <a:t>exact matching.</a:t>
            </a:r>
          </a:p>
          <a:p>
            <a:pPr algn="just">
              <a:lnSpc>
                <a:spcPct val="120000"/>
              </a:lnSpc>
              <a:spcBef>
                <a:spcPts val="0"/>
              </a:spcBef>
              <a:spcAft>
                <a:spcPts val="2400"/>
              </a:spcAft>
            </a:pPr>
            <a:r>
              <a:rPr lang="en-IN" sz="2000" dirty="0">
                <a:latin typeface="Arial" panose="020B0604020202020204" pitchFamily="34" charset="0"/>
                <a:cs typeface="Arial" panose="020B0604020202020204" pitchFamily="34" charset="0"/>
              </a:rPr>
              <a:t>Matched pairs were discarded if the control died before the corresponding patient’s </a:t>
            </a:r>
            <a:r>
              <a:rPr lang="en-US" sz="2000" dirty="0">
                <a:latin typeface="Arial" panose="020B0604020202020204" pitchFamily="34" charset="0"/>
                <a:cs typeface="Arial" panose="020B0604020202020204" pitchFamily="34" charset="0"/>
              </a:rPr>
              <a:t>index date. </a:t>
            </a:r>
          </a:p>
          <a:p>
            <a:pPr algn="just">
              <a:lnSpc>
                <a:spcPct val="120000"/>
              </a:lnSpc>
              <a:spcBef>
                <a:spcPts val="0"/>
              </a:spcBef>
              <a:spcAft>
                <a:spcPts val="2400"/>
              </a:spcAft>
            </a:pPr>
            <a:r>
              <a:rPr lang="en-IN" sz="2000" dirty="0">
                <a:latin typeface="Arial" panose="020B0604020202020204" pitchFamily="34" charset="0"/>
                <a:cs typeface="Arial" panose="020B0604020202020204" pitchFamily="34" charset="0"/>
              </a:rPr>
              <a:t>This study computed rates of death, readmission, and multiorgan dysfunction after discharge from hospital per 1000 person years in patients and controls, deriving rate ratios from these rates.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8998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0480" y="2239554"/>
            <a:ext cx="8911687" cy="1280890"/>
          </a:xfrm>
        </p:spPr>
        <p:txBody>
          <a:bodyPr>
            <a:normAutofit/>
          </a:bodyPr>
          <a:lstStyle/>
          <a:p>
            <a:pPr algn="ctr"/>
            <a:r>
              <a:rPr lang="en-US" sz="6000" b="1" dirty="0">
                <a:solidFill>
                  <a:srgbClr val="C00000"/>
                </a:solidFill>
                <a:effectLst>
                  <a:outerShdw blurRad="38100" dist="38100" dir="2700000" algn="tl">
                    <a:srgbClr val="000000">
                      <a:alpha val="43137"/>
                    </a:srgbClr>
                  </a:outerShdw>
                </a:effectLst>
                <a:latin typeface="Comic Sans MS" panose="030F0702030302020204" pitchFamily="66" charset="0"/>
              </a:rPr>
              <a:t>RESULTS</a:t>
            </a:r>
          </a:p>
        </p:txBody>
      </p:sp>
    </p:spTree>
    <p:extLst>
      <p:ext uri="{BB962C8B-B14F-4D97-AF65-F5344CB8AC3E}">
        <p14:creationId xmlns:p14="http://schemas.microsoft.com/office/powerpoint/2010/main" val="2152900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2433" y="-71102"/>
            <a:ext cx="8911687" cy="1280890"/>
          </a:xfrm>
        </p:spPr>
        <p:txBody>
          <a:bodyPr>
            <a:normAutofit/>
          </a:bodyPr>
          <a:lstStyle/>
          <a:p>
            <a:pPr algn="ctr"/>
            <a:r>
              <a:rPr lang="en-US" b="1" dirty="0">
                <a:solidFill>
                  <a:srgbClr val="C00000"/>
                </a:solidFill>
                <a:effectLst>
                  <a:outerShdw blurRad="38100" dist="38100" dir="2700000" algn="tl">
                    <a:srgbClr val="000000">
                      <a:alpha val="43137"/>
                    </a:srgbClr>
                  </a:outerShdw>
                </a:effectLst>
                <a:latin typeface="Comic Sans MS" panose="030F0702030302020204" pitchFamily="66" charset="0"/>
              </a:rPr>
              <a:t>STUDY POPULATION</a:t>
            </a:r>
            <a:endParaRPr lang="en-US" dirty="0">
              <a:solidFill>
                <a:srgbClr val="C00000"/>
              </a:solidFill>
              <a:effectLst>
                <a:outerShdw blurRad="38100" dist="38100" dir="2700000" algn="tl">
                  <a:srgbClr val="000000">
                    <a:alpha val="43137"/>
                  </a:srgbClr>
                </a:outerShdw>
              </a:effectLst>
              <a:latin typeface="Comic Sans MS" panose="030F0702030302020204" pitchFamily="66" charset="0"/>
            </a:endParaRPr>
          </a:p>
        </p:txBody>
      </p:sp>
      <p:pic>
        <p:nvPicPr>
          <p:cNvPr id="7" name="Content Placeholder 6">
            <a:extLst>
              <a:ext uri="{FF2B5EF4-FFF2-40B4-BE49-F238E27FC236}">
                <a16:creationId xmlns:a16="http://schemas.microsoft.com/office/drawing/2014/main" id="{B59853C4-AA77-4E75-AB07-767ABE73BD76}"/>
              </a:ext>
            </a:extLst>
          </p:cNvPr>
          <p:cNvPicPr>
            <a:picLocks noGrp="1" noChangeAspect="1"/>
          </p:cNvPicPr>
          <p:nvPr>
            <p:ph idx="1"/>
          </p:nvPr>
        </p:nvPicPr>
        <p:blipFill>
          <a:blip r:embed="rId2"/>
          <a:stretch>
            <a:fillRect/>
          </a:stretch>
        </p:blipFill>
        <p:spPr>
          <a:xfrm>
            <a:off x="1018903" y="783068"/>
            <a:ext cx="9790664" cy="6187216"/>
          </a:xfrm>
        </p:spPr>
      </p:pic>
    </p:spTree>
    <p:extLst>
      <p:ext uri="{BB962C8B-B14F-4D97-AF65-F5344CB8AC3E}">
        <p14:creationId xmlns:p14="http://schemas.microsoft.com/office/powerpoint/2010/main" val="1835269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00B1FF-9429-4EFD-96CC-AAA849FF6474}"/>
              </a:ext>
            </a:extLst>
          </p:cNvPr>
          <p:cNvSpPr>
            <a:spLocks noGrp="1"/>
          </p:cNvSpPr>
          <p:nvPr>
            <p:ph idx="1"/>
          </p:nvPr>
        </p:nvSpPr>
        <p:spPr>
          <a:xfrm>
            <a:off x="829491" y="954768"/>
            <a:ext cx="10515600" cy="4351338"/>
          </a:xfrm>
        </p:spPr>
        <p:txBody>
          <a:bodyPr>
            <a:noAutofit/>
          </a:bodyPr>
          <a:lstStyle/>
          <a:p>
            <a:pPr>
              <a:lnSpc>
                <a:spcPct val="110000"/>
              </a:lnSpc>
              <a:spcBef>
                <a:spcPts val="0"/>
              </a:spcBef>
              <a:spcAft>
                <a:spcPts val="1200"/>
              </a:spcAft>
            </a:pPr>
            <a:r>
              <a:rPr lang="en-IN" sz="2400" b="1" dirty="0">
                <a:solidFill>
                  <a:srgbClr val="0000FF"/>
                </a:solidFill>
              </a:rPr>
              <a:t>Mean follow-up : </a:t>
            </a:r>
          </a:p>
          <a:p>
            <a:pPr lvl="3">
              <a:lnSpc>
                <a:spcPct val="110000"/>
              </a:lnSpc>
              <a:spcBef>
                <a:spcPts val="0"/>
              </a:spcBef>
              <a:spcAft>
                <a:spcPts val="1200"/>
              </a:spcAft>
            </a:pPr>
            <a:r>
              <a:rPr lang="en-IN" sz="2400" dirty="0"/>
              <a:t>Covid-19 : 140 ± 50 days (maximum 253 days) for patients. </a:t>
            </a:r>
          </a:p>
          <a:p>
            <a:pPr lvl="3">
              <a:lnSpc>
                <a:spcPct val="110000"/>
              </a:lnSpc>
              <a:spcBef>
                <a:spcPts val="0"/>
              </a:spcBef>
              <a:spcAft>
                <a:spcPts val="1200"/>
              </a:spcAft>
            </a:pPr>
            <a:r>
              <a:rPr lang="en-IN" sz="2400" dirty="0"/>
              <a:t>Controls :  153 ± 33 days (253 days)</a:t>
            </a:r>
          </a:p>
          <a:p>
            <a:pPr lvl="3">
              <a:lnSpc>
                <a:spcPct val="110000"/>
              </a:lnSpc>
              <a:spcBef>
                <a:spcPts val="0"/>
              </a:spcBef>
              <a:spcAft>
                <a:spcPts val="1200"/>
              </a:spcAft>
              <a:buNone/>
            </a:pPr>
            <a:endParaRPr lang="en-IN" sz="2400" dirty="0"/>
          </a:p>
          <a:p>
            <a:pPr>
              <a:lnSpc>
                <a:spcPct val="110000"/>
              </a:lnSpc>
              <a:spcBef>
                <a:spcPts val="0"/>
              </a:spcBef>
              <a:spcAft>
                <a:spcPts val="1200"/>
              </a:spcAft>
            </a:pPr>
            <a:r>
              <a:rPr lang="en-IN" sz="2400" dirty="0"/>
              <a:t>At baseline, covid-19 mean age 64.5 ± 19, 54.9% were men. </a:t>
            </a:r>
          </a:p>
          <a:p>
            <a:pPr>
              <a:lnSpc>
                <a:spcPct val="110000"/>
              </a:lnSpc>
              <a:spcBef>
                <a:spcPts val="0"/>
              </a:spcBef>
              <a:spcAft>
                <a:spcPts val="1200"/>
              </a:spcAft>
              <a:buNone/>
            </a:pPr>
            <a:endParaRPr lang="en-IN" sz="2400" dirty="0"/>
          </a:p>
          <a:p>
            <a:pPr>
              <a:lnSpc>
                <a:spcPct val="110000"/>
              </a:lnSpc>
              <a:spcBef>
                <a:spcPts val="0"/>
              </a:spcBef>
              <a:spcAft>
                <a:spcPts val="1200"/>
              </a:spcAft>
            </a:pPr>
            <a:r>
              <a:rPr lang="en-IN" sz="2400" dirty="0"/>
              <a:t>Covid-19 were more likely to be: male, aged 50 or more, living in a deprived area, a former smoker, and overweight or obese, co-morbid than the general population, higher prevalence of previous admission to hospital and pre-existing conditions</a:t>
            </a:r>
            <a:endParaRPr lang="en-US" sz="2400" dirty="0"/>
          </a:p>
        </p:txBody>
      </p:sp>
    </p:spTree>
    <p:extLst>
      <p:ext uri="{BB962C8B-B14F-4D97-AF65-F5344CB8AC3E}">
        <p14:creationId xmlns:p14="http://schemas.microsoft.com/office/powerpoint/2010/main" val="2815159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6089F-FDCF-42F0-A5C5-BA783D29E9A9}"/>
              </a:ext>
            </a:extLst>
          </p:cNvPr>
          <p:cNvSpPr>
            <a:spLocks noGrp="1"/>
          </p:cNvSpPr>
          <p:nvPr>
            <p:ph type="title"/>
          </p:nvPr>
        </p:nvSpPr>
        <p:spPr>
          <a:xfrm>
            <a:off x="104502" y="0"/>
            <a:ext cx="11782697" cy="1227636"/>
          </a:xfrm>
        </p:spPr>
        <p:txBody>
          <a:bodyPr>
            <a:noAutofit/>
          </a:bodyPr>
          <a:lstStyle/>
          <a:p>
            <a:pPr algn="ctr"/>
            <a:r>
              <a:rPr lang="en-US" sz="2400" b="1" dirty="0">
                <a:solidFill>
                  <a:srgbClr val="C00000"/>
                </a:solidFill>
                <a:effectLst>
                  <a:outerShdw blurRad="38100" dist="38100" dir="2700000" algn="tl">
                    <a:srgbClr val="000000">
                      <a:alpha val="43137"/>
                    </a:srgbClr>
                  </a:outerShdw>
                </a:effectLst>
                <a:latin typeface="Comic Sans MS" panose="030F0702030302020204" pitchFamily="66" charset="0"/>
              </a:rPr>
              <a:t>Baseline characteristics : Individuals in hospital with covid-19 </a:t>
            </a:r>
            <a:br>
              <a:rPr lang="en-US" sz="2400" b="1" dirty="0">
                <a:solidFill>
                  <a:srgbClr val="C00000"/>
                </a:solidFill>
                <a:effectLst>
                  <a:outerShdw blurRad="38100" dist="38100" dir="2700000" algn="tl">
                    <a:srgbClr val="000000">
                      <a:alpha val="43137"/>
                    </a:srgbClr>
                  </a:outerShdw>
                </a:effectLst>
                <a:latin typeface="Comic Sans MS" panose="030F0702030302020204" pitchFamily="66" charset="0"/>
              </a:rPr>
            </a:br>
            <a:r>
              <a:rPr lang="en-US" sz="2400" b="1" dirty="0">
                <a:solidFill>
                  <a:srgbClr val="C00000"/>
                </a:solidFill>
                <a:effectLst>
                  <a:outerShdw blurRad="38100" dist="38100" dir="2700000" algn="tl">
                    <a:srgbClr val="000000">
                      <a:alpha val="43137"/>
                    </a:srgbClr>
                  </a:outerShdw>
                </a:effectLst>
                <a:latin typeface="Comic Sans MS" panose="030F0702030302020204" pitchFamily="66" charset="0"/>
              </a:rPr>
              <a:t>					General population (matched control group)</a:t>
            </a:r>
          </a:p>
        </p:txBody>
      </p:sp>
      <p:sp>
        <p:nvSpPr>
          <p:cNvPr id="3" name="Content Placeholder 2">
            <a:extLst>
              <a:ext uri="{FF2B5EF4-FFF2-40B4-BE49-F238E27FC236}">
                <a16:creationId xmlns:a16="http://schemas.microsoft.com/office/drawing/2014/main" id="{F4DD6D46-70C4-45ED-B26C-E4A80691C6D4}"/>
              </a:ext>
            </a:extLst>
          </p:cNvPr>
          <p:cNvSpPr>
            <a:spLocks noGrp="1"/>
          </p:cNvSpPr>
          <p:nvPr>
            <p:ph idx="1"/>
          </p:nvPr>
        </p:nvSpPr>
        <p:spPr>
          <a:xfrm>
            <a:off x="838200" y="1686281"/>
            <a:ext cx="10515600" cy="4351338"/>
          </a:xfrm>
        </p:spPr>
        <p:txBody>
          <a:bodyPr/>
          <a:lstStyle/>
          <a:p>
            <a:endParaRPr lang="en-US"/>
          </a:p>
        </p:txBody>
      </p:sp>
      <p:pic>
        <p:nvPicPr>
          <p:cNvPr id="5" name="Picture 4">
            <a:extLst>
              <a:ext uri="{FF2B5EF4-FFF2-40B4-BE49-F238E27FC236}">
                <a16:creationId xmlns:a16="http://schemas.microsoft.com/office/drawing/2014/main" id="{64B33E44-B08E-4A2B-8406-D36A3AC37E66}"/>
              </a:ext>
            </a:extLst>
          </p:cNvPr>
          <p:cNvPicPr>
            <a:picLocks noChangeAspect="1"/>
          </p:cNvPicPr>
          <p:nvPr/>
        </p:nvPicPr>
        <p:blipFill rotWithShape="1">
          <a:blip r:embed="rId2"/>
          <a:srcRect t="8661"/>
          <a:stretch/>
        </p:blipFill>
        <p:spPr>
          <a:xfrm>
            <a:off x="0" y="1297026"/>
            <a:ext cx="12192000" cy="5560974"/>
          </a:xfrm>
          <a:prstGeom prst="rect">
            <a:avLst/>
          </a:prstGeom>
        </p:spPr>
      </p:pic>
      <p:sp>
        <p:nvSpPr>
          <p:cNvPr id="6" name="Rectangle 5">
            <a:extLst>
              <a:ext uri="{FF2B5EF4-FFF2-40B4-BE49-F238E27FC236}">
                <a16:creationId xmlns:a16="http://schemas.microsoft.com/office/drawing/2014/main" id="{7888E932-07F1-467E-B22C-EAD711A48F0B}"/>
              </a:ext>
            </a:extLst>
          </p:cNvPr>
          <p:cNvSpPr/>
          <p:nvPr/>
        </p:nvSpPr>
        <p:spPr>
          <a:xfrm>
            <a:off x="0" y="1279881"/>
            <a:ext cx="4023360" cy="556097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1759C269-DFDA-431B-8CBA-9F6418C5190A}"/>
              </a:ext>
            </a:extLst>
          </p:cNvPr>
          <p:cNvSpPr/>
          <p:nvPr/>
        </p:nvSpPr>
        <p:spPr>
          <a:xfrm>
            <a:off x="8299268" y="1297026"/>
            <a:ext cx="3892733" cy="556097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6705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6089F-FDCF-42F0-A5C5-BA783D29E9A9}"/>
              </a:ext>
            </a:extLst>
          </p:cNvPr>
          <p:cNvSpPr>
            <a:spLocks noGrp="1"/>
          </p:cNvSpPr>
          <p:nvPr>
            <p:ph type="title"/>
          </p:nvPr>
        </p:nvSpPr>
        <p:spPr>
          <a:xfrm>
            <a:off x="104502" y="0"/>
            <a:ext cx="11782697" cy="1227636"/>
          </a:xfrm>
        </p:spPr>
        <p:txBody>
          <a:bodyPr>
            <a:noAutofit/>
          </a:bodyPr>
          <a:lstStyle/>
          <a:p>
            <a:pPr algn="ctr"/>
            <a:r>
              <a:rPr lang="en-US" sz="2400" b="1" dirty="0">
                <a:solidFill>
                  <a:srgbClr val="C00000"/>
                </a:solidFill>
                <a:effectLst>
                  <a:outerShdw blurRad="38100" dist="38100" dir="2700000" algn="tl">
                    <a:srgbClr val="000000">
                      <a:alpha val="43137"/>
                    </a:srgbClr>
                  </a:outerShdw>
                </a:effectLst>
                <a:latin typeface="Comic Sans MS" panose="030F0702030302020204" pitchFamily="66" charset="0"/>
              </a:rPr>
              <a:t>Baseline characteristics : Individuals in hospital with covid-19 </a:t>
            </a:r>
            <a:br>
              <a:rPr lang="en-US" sz="2400" b="1" dirty="0">
                <a:solidFill>
                  <a:srgbClr val="C00000"/>
                </a:solidFill>
                <a:effectLst>
                  <a:outerShdw blurRad="38100" dist="38100" dir="2700000" algn="tl">
                    <a:srgbClr val="000000">
                      <a:alpha val="43137"/>
                    </a:srgbClr>
                  </a:outerShdw>
                </a:effectLst>
                <a:latin typeface="Comic Sans MS" panose="030F0702030302020204" pitchFamily="66" charset="0"/>
              </a:rPr>
            </a:br>
            <a:r>
              <a:rPr lang="en-US" sz="2400" b="1" dirty="0">
                <a:solidFill>
                  <a:srgbClr val="C00000"/>
                </a:solidFill>
                <a:effectLst>
                  <a:outerShdw blurRad="38100" dist="38100" dir="2700000" algn="tl">
                    <a:srgbClr val="000000">
                      <a:alpha val="43137"/>
                    </a:srgbClr>
                  </a:outerShdw>
                </a:effectLst>
                <a:latin typeface="Comic Sans MS" panose="030F0702030302020204" pitchFamily="66" charset="0"/>
              </a:rPr>
              <a:t>					General population (matched control group)</a:t>
            </a:r>
          </a:p>
        </p:txBody>
      </p:sp>
      <p:pic>
        <p:nvPicPr>
          <p:cNvPr id="5" name="Picture 4">
            <a:extLst>
              <a:ext uri="{FF2B5EF4-FFF2-40B4-BE49-F238E27FC236}">
                <a16:creationId xmlns:a16="http://schemas.microsoft.com/office/drawing/2014/main" id="{64B33E44-B08E-4A2B-8406-D36A3AC37E66}"/>
              </a:ext>
            </a:extLst>
          </p:cNvPr>
          <p:cNvPicPr>
            <a:picLocks noChangeAspect="1"/>
          </p:cNvPicPr>
          <p:nvPr/>
        </p:nvPicPr>
        <p:blipFill rotWithShape="1">
          <a:blip r:embed="rId2"/>
          <a:srcRect t="8661" r="31928"/>
          <a:stretch/>
        </p:blipFill>
        <p:spPr>
          <a:xfrm>
            <a:off x="1998639" y="1166396"/>
            <a:ext cx="8299268" cy="5560974"/>
          </a:xfrm>
          <a:prstGeom prst="rect">
            <a:avLst/>
          </a:prstGeom>
        </p:spPr>
      </p:pic>
      <p:pic>
        <p:nvPicPr>
          <p:cNvPr id="8" name="Picture 7">
            <a:extLst>
              <a:ext uri="{FF2B5EF4-FFF2-40B4-BE49-F238E27FC236}">
                <a16:creationId xmlns:a16="http://schemas.microsoft.com/office/drawing/2014/main" id="{56CB6B27-DDF7-454C-A9EB-E9AA1E507EC6}"/>
              </a:ext>
            </a:extLst>
          </p:cNvPr>
          <p:cNvPicPr>
            <a:picLocks noChangeAspect="1"/>
          </p:cNvPicPr>
          <p:nvPr/>
        </p:nvPicPr>
        <p:blipFill rotWithShape="1">
          <a:blip r:embed="rId2"/>
          <a:srcRect l="68071" t="8661"/>
          <a:stretch/>
        </p:blipFill>
        <p:spPr>
          <a:xfrm>
            <a:off x="6070819" y="1178038"/>
            <a:ext cx="4181207" cy="5560974"/>
          </a:xfrm>
          <a:prstGeom prst="rect">
            <a:avLst/>
          </a:prstGeom>
        </p:spPr>
      </p:pic>
    </p:spTree>
    <p:extLst>
      <p:ext uri="{BB962C8B-B14F-4D97-AF65-F5344CB8AC3E}">
        <p14:creationId xmlns:p14="http://schemas.microsoft.com/office/powerpoint/2010/main" val="2928336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6089F-FDCF-42F0-A5C5-BA783D29E9A9}"/>
              </a:ext>
            </a:extLst>
          </p:cNvPr>
          <p:cNvSpPr>
            <a:spLocks noGrp="1"/>
          </p:cNvSpPr>
          <p:nvPr>
            <p:ph type="title"/>
          </p:nvPr>
        </p:nvSpPr>
        <p:spPr>
          <a:xfrm>
            <a:off x="104502" y="0"/>
            <a:ext cx="11782697" cy="1227636"/>
          </a:xfrm>
        </p:spPr>
        <p:txBody>
          <a:bodyPr>
            <a:noAutofit/>
          </a:bodyPr>
          <a:lstStyle/>
          <a:p>
            <a:pPr algn="ctr"/>
            <a:r>
              <a:rPr lang="en-US" sz="2400" b="1" dirty="0">
                <a:solidFill>
                  <a:srgbClr val="C00000"/>
                </a:solidFill>
                <a:effectLst>
                  <a:outerShdw blurRad="38100" dist="38100" dir="2700000" algn="tl">
                    <a:srgbClr val="000000">
                      <a:alpha val="43137"/>
                    </a:srgbClr>
                  </a:outerShdw>
                </a:effectLst>
                <a:latin typeface="Comic Sans MS" panose="030F0702030302020204" pitchFamily="66" charset="0"/>
              </a:rPr>
              <a:t>Baseline characteristics : Individuals in hospital with covid-19 </a:t>
            </a:r>
            <a:br>
              <a:rPr lang="en-US" sz="2400" b="1" dirty="0">
                <a:solidFill>
                  <a:srgbClr val="C00000"/>
                </a:solidFill>
                <a:effectLst>
                  <a:outerShdw blurRad="38100" dist="38100" dir="2700000" algn="tl">
                    <a:srgbClr val="000000">
                      <a:alpha val="43137"/>
                    </a:srgbClr>
                  </a:outerShdw>
                </a:effectLst>
                <a:latin typeface="Comic Sans MS" panose="030F0702030302020204" pitchFamily="66" charset="0"/>
              </a:rPr>
            </a:br>
            <a:r>
              <a:rPr lang="en-US" sz="2400" b="1" dirty="0">
                <a:solidFill>
                  <a:srgbClr val="C00000"/>
                </a:solidFill>
                <a:effectLst>
                  <a:outerShdw blurRad="38100" dist="38100" dir="2700000" algn="tl">
                    <a:srgbClr val="000000">
                      <a:alpha val="43137"/>
                    </a:srgbClr>
                  </a:outerShdw>
                </a:effectLst>
                <a:latin typeface="Comic Sans MS" panose="030F0702030302020204" pitchFamily="66" charset="0"/>
              </a:rPr>
              <a:t>					General population (matched control group)</a:t>
            </a:r>
          </a:p>
        </p:txBody>
      </p:sp>
      <p:sp>
        <p:nvSpPr>
          <p:cNvPr id="3" name="Content Placeholder 2">
            <a:extLst>
              <a:ext uri="{FF2B5EF4-FFF2-40B4-BE49-F238E27FC236}">
                <a16:creationId xmlns:a16="http://schemas.microsoft.com/office/drawing/2014/main" id="{F4DD6D46-70C4-45ED-B26C-E4A80691C6D4}"/>
              </a:ext>
            </a:extLst>
          </p:cNvPr>
          <p:cNvSpPr>
            <a:spLocks noGrp="1"/>
          </p:cNvSpPr>
          <p:nvPr>
            <p:ph idx="1"/>
          </p:nvPr>
        </p:nvSpPr>
        <p:spPr>
          <a:xfrm>
            <a:off x="838200" y="1686281"/>
            <a:ext cx="10515600" cy="4351338"/>
          </a:xfrm>
        </p:spPr>
        <p:txBody>
          <a:bodyPr/>
          <a:lstStyle/>
          <a:p>
            <a:endParaRPr lang="en-US"/>
          </a:p>
        </p:txBody>
      </p:sp>
      <p:pic>
        <p:nvPicPr>
          <p:cNvPr id="5" name="Picture 4">
            <a:extLst>
              <a:ext uri="{FF2B5EF4-FFF2-40B4-BE49-F238E27FC236}">
                <a16:creationId xmlns:a16="http://schemas.microsoft.com/office/drawing/2014/main" id="{64B33E44-B08E-4A2B-8406-D36A3AC37E66}"/>
              </a:ext>
            </a:extLst>
          </p:cNvPr>
          <p:cNvPicPr>
            <a:picLocks noChangeAspect="1"/>
          </p:cNvPicPr>
          <p:nvPr/>
        </p:nvPicPr>
        <p:blipFill rotWithShape="1">
          <a:blip r:embed="rId2"/>
          <a:srcRect t="8661" b="79315"/>
          <a:stretch/>
        </p:blipFill>
        <p:spPr>
          <a:xfrm>
            <a:off x="0" y="1297026"/>
            <a:ext cx="12192000" cy="732071"/>
          </a:xfrm>
          <a:prstGeom prst="rect">
            <a:avLst/>
          </a:prstGeom>
        </p:spPr>
      </p:pic>
      <p:pic>
        <p:nvPicPr>
          <p:cNvPr id="8" name="Picture 7">
            <a:extLst>
              <a:ext uri="{FF2B5EF4-FFF2-40B4-BE49-F238E27FC236}">
                <a16:creationId xmlns:a16="http://schemas.microsoft.com/office/drawing/2014/main" id="{A74D150A-AC5C-49C7-826C-EED5EE9A07E8}"/>
              </a:ext>
            </a:extLst>
          </p:cNvPr>
          <p:cNvPicPr>
            <a:picLocks noChangeAspect="1"/>
          </p:cNvPicPr>
          <p:nvPr/>
        </p:nvPicPr>
        <p:blipFill>
          <a:blip r:embed="rId3"/>
          <a:stretch>
            <a:fillRect/>
          </a:stretch>
        </p:blipFill>
        <p:spPr>
          <a:xfrm>
            <a:off x="0" y="2063924"/>
            <a:ext cx="12192000" cy="4477631"/>
          </a:xfrm>
          <a:prstGeom prst="rect">
            <a:avLst/>
          </a:prstGeom>
        </p:spPr>
      </p:pic>
      <p:sp>
        <p:nvSpPr>
          <p:cNvPr id="9" name="Rectangle 8">
            <a:extLst>
              <a:ext uri="{FF2B5EF4-FFF2-40B4-BE49-F238E27FC236}">
                <a16:creationId xmlns:a16="http://schemas.microsoft.com/office/drawing/2014/main" id="{58E55DE5-CF36-4856-93C2-2769F08A4A24}"/>
              </a:ext>
            </a:extLst>
          </p:cNvPr>
          <p:cNvSpPr/>
          <p:nvPr/>
        </p:nvSpPr>
        <p:spPr>
          <a:xfrm>
            <a:off x="0" y="4302738"/>
            <a:ext cx="12192000" cy="4347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12403D8-6CCF-4DE7-A404-1B0403028BF1}"/>
              </a:ext>
            </a:extLst>
          </p:cNvPr>
          <p:cNvSpPr/>
          <p:nvPr/>
        </p:nvSpPr>
        <p:spPr>
          <a:xfrm>
            <a:off x="0" y="4772290"/>
            <a:ext cx="12192000" cy="2063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303F227-2401-4897-B786-CD860C0823B7}"/>
              </a:ext>
            </a:extLst>
          </p:cNvPr>
          <p:cNvSpPr/>
          <p:nvPr/>
        </p:nvSpPr>
        <p:spPr>
          <a:xfrm>
            <a:off x="0" y="4978667"/>
            <a:ext cx="12192000" cy="2063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A72A9B6-9557-4CB5-B7A1-D03FDF19D47E}"/>
              </a:ext>
            </a:extLst>
          </p:cNvPr>
          <p:cNvSpPr/>
          <p:nvPr/>
        </p:nvSpPr>
        <p:spPr>
          <a:xfrm>
            <a:off x="0" y="5860804"/>
            <a:ext cx="12192000" cy="2063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493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6089F-FDCF-42F0-A5C5-BA783D29E9A9}"/>
              </a:ext>
            </a:extLst>
          </p:cNvPr>
          <p:cNvSpPr>
            <a:spLocks noGrp="1"/>
          </p:cNvSpPr>
          <p:nvPr>
            <p:ph type="title"/>
          </p:nvPr>
        </p:nvSpPr>
        <p:spPr>
          <a:xfrm>
            <a:off x="104502" y="0"/>
            <a:ext cx="11782697" cy="1227636"/>
          </a:xfrm>
        </p:spPr>
        <p:txBody>
          <a:bodyPr>
            <a:noAutofit/>
          </a:bodyPr>
          <a:lstStyle/>
          <a:p>
            <a:pPr algn="ctr"/>
            <a:r>
              <a:rPr lang="en-US" sz="2400" b="1" dirty="0">
                <a:solidFill>
                  <a:srgbClr val="C00000"/>
                </a:solidFill>
                <a:effectLst>
                  <a:outerShdw blurRad="38100" dist="38100" dir="2700000" algn="tl">
                    <a:srgbClr val="000000">
                      <a:alpha val="43137"/>
                    </a:srgbClr>
                  </a:outerShdw>
                </a:effectLst>
                <a:latin typeface="Comic Sans MS" panose="030F0702030302020204" pitchFamily="66" charset="0"/>
              </a:rPr>
              <a:t>Baseline characteristics : Individuals in hospital with covid-19 </a:t>
            </a:r>
            <a:br>
              <a:rPr lang="en-US" sz="2400" b="1" dirty="0">
                <a:solidFill>
                  <a:srgbClr val="C00000"/>
                </a:solidFill>
                <a:effectLst>
                  <a:outerShdw blurRad="38100" dist="38100" dir="2700000" algn="tl">
                    <a:srgbClr val="000000">
                      <a:alpha val="43137"/>
                    </a:srgbClr>
                  </a:outerShdw>
                </a:effectLst>
                <a:latin typeface="Comic Sans MS" panose="030F0702030302020204" pitchFamily="66" charset="0"/>
              </a:rPr>
            </a:br>
            <a:r>
              <a:rPr lang="en-US" sz="2400" b="1" dirty="0">
                <a:solidFill>
                  <a:srgbClr val="C00000"/>
                </a:solidFill>
                <a:effectLst>
                  <a:outerShdw blurRad="38100" dist="38100" dir="2700000" algn="tl">
                    <a:srgbClr val="000000">
                      <a:alpha val="43137"/>
                    </a:srgbClr>
                  </a:outerShdw>
                </a:effectLst>
                <a:latin typeface="Comic Sans MS" panose="030F0702030302020204" pitchFamily="66" charset="0"/>
              </a:rPr>
              <a:t>					General population (matched control group)</a:t>
            </a:r>
          </a:p>
        </p:txBody>
      </p:sp>
      <p:pic>
        <p:nvPicPr>
          <p:cNvPr id="5" name="Picture 4">
            <a:extLst>
              <a:ext uri="{FF2B5EF4-FFF2-40B4-BE49-F238E27FC236}">
                <a16:creationId xmlns:a16="http://schemas.microsoft.com/office/drawing/2014/main" id="{64B33E44-B08E-4A2B-8406-D36A3AC37E66}"/>
              </a:ext>
            </a:extLst>
          </p:cNvPr>
          <p:cNvPicPr>
            <a:picLocks noChangeAspect="1"/>
          </p:cNvPicPr>
          <p:nvPr/>
        </p:nvPicPr>
        <p:blipFill rotWithShape="1">
          <a:blip r:embed="rId2"/>
          <a:srcRect t="8661" b="79315"/>
          <a:stretch/>
        </p:blipFill>
        <p:spPr>
          <a:xfrm>
            <a:off x="0" y="1297026"/>
            <a:ext cx="12192000" cy="732071"/>
          </a:xfrm>
          <a:prstGeom prst="rect">
            <a:avLst/>
          </a:prstGeom>
        </p:spPr>
      </p:pic>
      <p:pic>
        <p:nvPicPr>
          <p:cNvPr id="6" name="Picture 5">
            <a:extLst>
              <a:ext uri="{FF2B5EF4-FFF2-40B4-BE49-F238E27FC236}">
                <a16:creationId xmlns:a16="http://schemas.microsoft.com/office/drawing/2014/main" id="{FE02074C-04E0-4350-B58E-09E5313AFF99}"/>
              </a:ext>
            </a:extLst>
          </p:cNvPr>
          <p:cNvPicPr>
            <a:picLocks noChangeAspect="1"/>
          </p:cNvPicPr>
          <p:nvPr/>
        </p:nvPicPr>
        <p:blipFill>
          <a:blip r:embed="rId3"/>
          <a:stretch>
            <a:fillRect/>
          </a:stretch>
        </p:blipFill>
        <p:spPr>
          <a:xfrm>
            <a:off x="0" y="2029097"/>
            <a:ext cx="12192000" cy="2005949"/>
          </a:xfrm>
          <a:prstGeom prst="rect">
            <a:avLst/>
          </a:prstGeom>
        </p:spPr>
      </p:pic>
      <p:sp>
        <p:nvSpPr>
          <p:cNvPr id="7" name="Rectangle 6">
            <a:extLst>
              <a:ext uri="{FF2B5EF4-FFF2-40B4-BE49-F238E27FC236}">
                <a16:creationId xmlns:a16="http://schemas.microsoft.com/office/drawing/2014/main" id="{3BAB2594-9CDB-40E8-B58C-435714987F7B}"/>
              </a:ext>
            </a:extLst>
          </p:cNvPr>
          <p:cNvSpPr/>
          <p:nvPr/>
        </p:nvSpPr>
        <p:spPr>
          <a:xfrm>
            <a:off x="0" y="2029097"/>
            <a:ext cx="12192000" cy="2612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FA792102-E201-4E6C-B6BE-3DB4A7E925C3}"/>
              </a:ext>
            </a:extLst>
          </p:cNvPr>
          <p:cNvPicPr>
            <a:picLocks noChangeAspect="1"/>
          </p:cNvPicPr>
          <p:nvPr/>
        </p:nvPicPr>
        <p:blipFill>
          <a:blip r:embed="rId4"/>
          <a:stretch>
            <a:fillRect/>
          </a:stretch>
        </p:blipFill>
        <p:spPr>
          <a:xfrm>
            <a:off x="26124" y="4114384"/>
            <a:ext cx="11861075" cy="906525"/>
          </a:xfrm>
          <a:prstGeom prst="rect">
            <a:avLst/>
          </a:prstGeom>
        </p:spPr>
      </p:pic>
    </p:spTree>
    <p:extLst>
      <p:ext uri="{BB962C8B-B14F-4D97-AF65-F5344CB8AC3E}">
        <p14:creationId xmlns:p14="http://schemas.microsoft.com/office/powerpoint/2010/main" val="4168514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6089F-FDCF-42F0-A5C5-BA783D29E9A9}"/>
              </a:ext>
            </a:extLst>
          </p:cNvPr>
          <p:cNvSpPr>
            <a:spLocks noGrp="1"/>
          </p:cNvSpPr>
          <p:nvPr>
            <p:ph type="title"/>
          </p:nvPr>
        </p:nvSpPr>
        <p:spPr>
          <a:xfrm>
            <a:off x="104502" y="-1"/>
            <a:ext cx="11782697" cy="1800225"/>
          </a:xfrm>
        </p:spPr>
        <p:txBody>
          <a:bodyPr>
            <a:noAutofit/>
          </a:bodyPr>
          <a:lstStyle/>
          <a:p>
            <a:pPr algn="ctr"/>
            <a:r>
              <a:rPr lang="en-US" sz="3200" b="1" dirty="0">
                <a:solidFill>
                  <a:srgbClr val="C00000"/>
                </a:solidFill>
                <a:effectLst>
                  <a:outerShdw blurRad="38100" dist="38100" dir="2700000" algn="tl">
                    <a:srgbClr val="000000">
                      <a:alpha val="43137"/>
                    </a:srgbClr>
                  </a:outerShdw>
                </a:effectLst>
                <a:latin typeface="Comic Sans MS" panose="030F0702030302020204" pitchFamily="66" charset="0"/>
              </a:rPr>
              <a:t>Counts and rates of death, readmission, and respiratory disease in individuals with covid-19 in England discharged from hospital by 31august 2020 compared with matched controls</a:t>
            </a:r>
          </a:p>
        </p:txBody>
      </p:sp>
      <p:pic>
        <p:nvPicPr>
          <p:cNvPr id="4" name="Picture 3">
            <a:extLst>
              <a:ext uri="{FF2B5EF4-FFF2-40B4-BE49-F238E27FC236}">
                <a16:creationId xmlns:a16="http://schemas.microsoft.com/office/drawing/2014/main" id="{5FC5ECE1-4098-4BD9-96E9-F1DD0599AB25}"/>
              </a:ext>
            </a:extLst>
          </p:cNvPr>
          <p:cNvPicPr>
            <a:picLocks noChangeAspect="1"/>
          </p:cNvPicPr>
          <p:nvPr/>
        </p:nvPicPr>
        <p:blipFill>
          <a:blip r:embed="rId2"/>
          <a:stretch>
            <a:fillRect/>
          </a:stretch>
        </p:blipFill>
        <p:spPr>
          <a:xfrm>
            <a:off x="0" y="2343538"/>
            <a:ext cx="12192000" cy="2397345"/>
          </a:xfrm>
          <a:prstGeom prst="rect">
            <a:avLst/>
          </a:prstGeom>
        </p:spPr>
      </p:pic>
      <p:sp>
        <p:nvSpPr>
          <p:cNvPr id="7" name="TextBox 6">
            <a:extLst>
              <a:ext uri="{FF2B5EF4-FFF2-40B4-BE49-F238E27FC236}">
                <a16:creationId xmlns:a16="http://schemas.microsoft.com/office/drawing/2014/main" id="{598B240D-E16A-47EF-B7E4-53E0AA5AE29F}"/>
              </a:ext>
            </a:extLst>
          </p:cNvPr>
          <p:cNvSpPr txBox="1"/>
          <p:nvPr/>
        </p:nvSpPr>
        <p:spPr>
          <a:xfrm>
            <a:off x="7342836" y="3236133"/>
            <a:ext cx="1188722" cy="276999"/>
          </a:xfrm>
          <a:prstGeom prst="rect">
            <a:avLst/>
          </a:prstGeom>
          <a:noFill/>
        </p:spPr>
        <p:txBody>
          <a:bodyPr wrap="square" rtlCol="0">
            <a:spAutoFit/>
          </a:bodyPr>
          <a:lstStyle/>
          <a:p>
            <a:r>
              <a:rPr lang="en-US" sz="1200" b="1" dirty="0">
                <a:solidFill>
                  <a:srgbClr val="FF0000"/>
                </a:solidFill>
              </a:rPr>
              <a:t>3.5 x greater</a:t>
            </a:r>
          </a:p>
        </p:txBody>
      </p:sp>
      <p:sp>
        <p:nvSpPr>
          <p:cNvPr id="8" name="TextBox 7">
            <a:extLst>
              <a:ext uri="{FF2B5EF4-FFF2-40B4-BE49-F238E27FC236}">
                <a16:creationId xmlns:a16="http://schemas.microsoft.com/office/drawing/2014/main" id="{50B4F2D5-D5B4-4DD1-A820-40162E4678C5}"/>
              </a:ext>
            </a:extLst>
          </p:cNvPr>
          <p:cNvSpPr txBox="1"/>
          <p:nvPr/>
        </p:nvSpPr>
        <p:spPr>
          <a:xfrm>
            <a:off x="7351165" y="3012547"/>
            <a:ext cx="1188722" cy="276999"/>
          </a:xfrm>
          <a:prstGeom prst="rect">
            <a:avLst/>
          </a:prstGeom>
          <a:noFill/>
        </p:spPr>
        <p:txBody>
          <a:bodyPr wrap="square" rtlCol="0">
            <a:spAutoFit/>
          </a:bodyPr>
          <a:lstStyle/>
          <a:p>
            <a:r>
              <a:rPr lang="en-US" sz="1200" b="1" dirty="0">
                <a:solidFill>
                  <a:srgbClr val="FF0000"/>
                </a:solidFill>
              </a:rPr>
              <a:t>7.7 x greater</a:t>
            </a:r>
          </a:p>
        </p:txBody>
      </p:sp>
      <p:sp>
        <p:nvSpPr>
          <p:cNvPr id="11" name="TextBox 10">
            <a:extLst>
              <a:ext uri="{FF2B5EF4-FFF2-40B4-BE49-F238E27FC236}">
                <a16:creationId xmlns:a16="http://schemas.microsoft.com/office/drawing/2014/main" id="{21DC0A4F-139A-4C7A-A7CF-BFA7F2F20176}"/>
              </a:ext>
            </a:extLst>
          </p:cNvPr>
          <p:cNvSpPr txBox="1"/>
          <p:nvPr/>
        </p:nvSpPr>
        <p:spPr>
          <a:xfrm>
            <a:off x="7338291" y="3450623"/>
            <a:ext cx="1188722" cy="276999"/>
          </a:xfrm>
          <a:prstGeom prst="rect">
            <a:avLst/>
          </a:prstGeom>
          <a:noFill/>
        </p:spPr>
        <p:txBody>
          <a:bodyPr wrap="square" rtlCol="0">
            <a:spAutoFit/>
          </a:bodyPr>
          <a:lstStyle/>
          <a:p>
            <a:r>
              <a:rPr lang="en-US" sz="1200" b="1" dirty="0">
                <a:solidFill>
                  <a:srgbClr val="FF0000"/>
                </a:solidFill>
              </a:rPr>
              <a:t>6.0 x greater</a:t>
            </a:r>
          </a:p>
        </p:txBody>
      </p:sp>
      <p:sp>
        <p:nvSpPr>
          <p:cNvPr id="12" name="TextBox 11">
            <a:extLst>
              <a:ext uri="{FF2B5EF4-FFF2-40B4-BE49-F238E27FC236}">
                <a16:creationId xmlns:a16="http://schemas.microsoft.com/office/drawing/2014/main" id="{2E5953B7-0124-4D03-872D-31BD95B6F0CB}"/>
              </a:ext>
            </a:extLst>
          </p:cNvPr>
          <p:cNvSpPr txBox="1"/>
          <p:nvPr/>
        </p:nvSpPr>
        <p:spPr>
          <a:xfrm>
            <a:off x="7320493" y="3692008"/>
            <a:ext cx="1206141" cy="276999"/>
          </a:xfrm>
          <a:prstGeom prst="rect">
            <a:avLst/>
          </a:prstGeom>
          <a:noFill/>
        </p:spPr>
        <p:txBody>
          <a:bodyPr wrap="square" rtlCol="0">
            <a:spAutoFit/>
          </a:bodyPr>
          <a:lstStyle/>
          <a:p>
            <a:r>
              <a:rPr lang="en-US" sz="1200" b="1" dirty="0">
                <a:solidFill>
                  <a:srgbClr val="FF0000"/>
                </a:solidFill>
              </a:rPr>
              <a:t>27.3 x greater</a:t>
            </a:r>
          </a:p>
        </p:txBody>
      </p:sp>
    </p:spTree>
    <p:extLst>
      <p:ext uri="{BB962C8B-B14F-4D97-AF65-F5344CB8AC3E}">
        <p14:creationId xmlns:p14="http://schemas.microsoft.com/office/powerpoint/2010/main" val="188299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45489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6089F-FDCF-42F0-A5C5-BA783D29E9A9}"/>
              </a:ext>
            </a:extLst>
          </p:cNvPr>
          <p:cNvSpPr>
            <a:spLocks noGrp="1"/>
          </p:cNvSpPr>
          <p:nvPr>
            <p:ph type="title"/>
          </p:nvPr>
        </p:nvSpPr>
        <p:spPr>
          <a:xfrm>
            <a:off x="0" y="304800"/>
            <a:ext cx="11782697" cy="1227636"/>
          </a:xfrm>
        </p:spPr>
        <p:txBody>
          <a:bodyPr>
            <a:noAutofit/>
          </a:bodyPr>
          <a:lstStyle/>
          <a:p>
            <a:pPr algn="ctr"/>
            <a:r>
              <a:rPr lang="en-US" sz="2400" b="1" dirty="0">
                <a:solidFill>
                  <a:srgbClr val="C00000"/>
                </a:solidFill>
                <a:effectLst>
                  <a:outerShdw blurRad="38100" dist="38100" dir="2700000" algn="tl">
                    <a:srgbClr val="000000">
                      <a:alpha val="43137"/>
                    </a:srgbClr>
                  </a:outerShdw>
                </a:effectLst>
                <a:latin typeface="Comic Sans MS" panose="030F0702030302020204" pitchFamily="66" charset="0"/>
              </a:rPr>
              <a:t>Rates of multiorgan dysfunction : Individuals with covid-19 </a:t>
            </a:r>
            <a:br>
              <a:rPr lang="en-US" sz="2400" b="1" dirty="0">
                <a:solidFill>
                  <a:srgbClr val="C00000"/>
                </a:solidFill>
                <a:effectLst>
                  <a:outerShdw blurRad="38100" dist="38100" dir="2700000" algn="tl">
                    <a:srgbClr val="000000">
                      <a:alpha val="43137"/>
                    </a:srgbClr>
                  </a:outerShdw>
                </a:effectLst>
                <a:latin typeface="Comic Sans MS" panose="030F0702030302020204" pitchFamily="66" charset="0"/>
              </a:rPr>
            </a:br>
            <a:r>
              <a:rPr lang="en-US" sz="2400" b="1" dirty="0">
                <a:solidFill>
                  <a:srgbClr val="C00000"/>
                </a:solidFill>
                <a:effectLst>
                  <a:outerShdw blurRad="38100" dist="38100" dir="2700000" algn="tl">
                    <a:srgbClr val="000000">
                      <a:alpha val="43137"/>
                    </a:srgbClr>
                  </a:outerShdw>
                </a:effectLst>
                <a:latin typeface="Comic Sans MS" panose="030F0702030302020204" pitchFamily="66" charset="0"/>
              </a:rPr>
              <a:t>				 Matched controls</a:t>
            </a:r>
          </a:p>
        </p:txBody>
      </p:sp>
      <p:pic>
        <p:nvPicPr>
          <p:cNvPr id="4" name="Picture 3">
            <a:extLst>
              <a:ext uri="{FF2B5EF4-FFF2-40B4-BE49-F238E27FC236}">
                <a16:creationId xmlns:a16="http://schemas.microsoft.com/office/drawing/2014/main" id="{0D126F1E-5C30-456E-B68C-63CF6C197A0E}"/>
              </a:ext>
            </a:extLst>
          </p:cNvPr>
          <p:cNvPicPr>
            <a:picLocks noChangeAspect="1"/>
          </p:cNvPicPr>
          <p:nvPr/>
        </p:nvPicPr>
        <p:blipFill>
          <a:blip r:embed="rId2"/>
          <a:stretch>
            <a:fillRect/>
          </a:stretch>
        </p:blipFill>
        <p:spPr>
          <a:xfrm>
            <a:off x="0" y="2169386"/>
            <a:ext cx="6017932" cy="3355249"/>
          </a:xfrm>
          <a:prstGeom prst="rect">
            <a:avLst/>
          </a:prstGeom>
        </p:spPr>
      </p:pic>
      <p:pic>
        <p:nvPicPr>
          <p:cNvPr id="6" name="Picture 5">
            <a:extLst>
              <a:ext uri="{FF2B5EF4-FFF2-40B4-BE49-F238E27FC236}">
                <a16:creationId xmlns:a16="http://schemas.microsoft.com/office/drawing/2014/main" id="{E517C174-354A-43A4-BD8A-48CE8C444FF6}"/>
              </a:ext>
            </a:extLst>
          </p:cNvPr>
          <p:cNvPicPr>
            <a:picLocks noChangeAspect="1"/>
          </p:cNvPicPr>
          <p:nvPr/>
        </p:nvPicPr>
        <p:blipFill>
          <a:blip r:embed="rId3"/>
          <a:stretch>
            <a:fillRect/>
          </a:stretch>
        </p:blipFill>
        <p:spPr>
          <a:xfrm>
            <a:off x="5775406" y="2367371"/>
            <a:ext cx="6251132" cy="3493498"/>
          </a:xfrm>
          <a:prstGeom prst="rect">
            <a:avLst/>
          </a:prstGeom>
        </p:spPr>
      </p:pic>
      <p:sp>
        <p:nvSpPr>
          <p:cNvPr id="7" name="TextBox 6">
            <a:extLst>
              <a:ext uri="{FF2B5EF4-FFF2-40B4-BE49-F238E27FC236}">
                <a16:creationId xmlns:a16="http://schemas.microsoft.com/office/drawing/2014/main" id="{C0D43A58-3D86-48C1-9796-6F70D6858894}"/>
              </a:ext>
            </a:extLst>
          </p:cNvPr>
          <p:cNvSpPr txBox="1"/>
          <p:nvPr/>
        </p:nvSpPr>
        <p:spPr>
          <a:xfrm>
            <a:off x="1240980" y="2601838"/>
            <a:ext cx="849086" cy="461665"/>
          </a:xfrm>
          <a:prstGeom prst="rect">
            <a:avLst/>
          </a:prstGeom>
          <a:noFill/>
        </p:spPr>
        <p:txBody>
          <a:bodyPr wrap="square" rtlCol="0">
            <a:spAutoFit/>
          </a:bodyPr>
          <a:lstStyle/>
          <a:p>
            <a:r>
              <a:rPr lang="en-US" sz="1200" b="1" dirty="0">
                <a:solidFill>
                  <a:srgbClr val="FF0000"/>
                </a:solidFill>
              </a:rPr>
              <a:t>127</a:t>
            </a:r>
          </a:p>
          <a:p>
            <a:r>
              <a:rPr lang="en-US" sz="1200" b="1" dirty="0">
                <a:solidFill>
                  <a:srgbClr val="FF0000"/>
                </a:solidFill>
              </a:rPr>
              <a:t>(4.9%)</a:t>
            </a:r>
          </a:p>
        </p:txBody>
      </p:sp>
      <p:sp>
        <p:nvSpPr>
          <p:cNvPr id="8" name="TextBox 7">
            <a:extLst>
              <a:ext uri="{FF2B5EF4-FFF2-40B4-BE49-F238E27FC236}">
                <a16:creationId xmlns:a16="http://schemas.microsoft.com/office/drawing/2014/main" id="{9DE2F0AF-B21C-4906-A5E7-EE9A74AD5C2C}"/>
              </a:ext>
            </a:extLst>
          </p:cNvPr>
          <p:cNvSpPr txBox="1"/>
          <p:nvPr/>
        </p:nvSpPr>
        <p:spPr>
          <a:xfrm>
            <a:off x="2340575" y="2572419"/>
            <a:ext cx="849086" cy="461665"/>
          </a:xfrm>
          <a:prstGeom prst="rect">
            <a:avLst/>
          </a:prstGeom>
          <a:noFill/>
        </p:spPr>
        <p:txBody>
          <a:bodyPr wrap="square" rtlCol="0">
            <a:spAutoFit/>
          </a:bodyPr>
          <a:lstStyle/>
          <a:p>
            <a:r>
              <a:rPr lang="en-US" sz="1200" b="1" dirty="0">
                <a:solidFill>
                  <a:srgbClr val="FF0000"/>
                </a:solidFill>
              </a:rPr>
              <a:t>126</a:t>
            </a:r>
          </a:p>
          <a:p>
            <a:r>
              <a:rPr lang="en-US" sz="1200" b="1" dirty="0">
                <a:solidFill>
                  <a:srgbClr val="FF0000"/>
                </a:solidFill>
              </a:rPr>
              <a:t>(4.8%)</a:t>
            </a:r>
          </a:p>
        </p:txBody>
      </p:sp>
      <p:sp>
        <p:nvSpPr>
          <p:cNvPr id="9" name="TextBox 8">
            <a:extLst>
              <a:ext uri="{FF2B5EF4-FFF2-40B4-BE49-F238E27FC236}">
                <a16:creationId xmlns:a16="http://schemas.microsoft.com/office/drawing/2014/main" id="{2CB86851-DEDB-403F-8AF3-551B0327908D}"/>
              </a:ext>
            </a:extLst>
          </p:cNvPr>
          <p:cNvSpPr txBox="1"/>
          <p:nvPr/>
        </p:nvSpPr>
        <p:spPr>
          <a:xfrm>
            <a:off x="3502167" y="4113196"/>
            <a:ext cx="923134" cy="276999"/>
          </a:xfrm>
          <a:prstGeom prst="rect">
            <a:avLst/>
          </a:prstGeom>
          <a:noFill/>
        </p:spPr>
        <p:txBody>
          <a:bodyPr wrap="square" rtlCol="0">
            <a:spAutoFit/>
          </a:bodyPr>
          <a:lstStyle/>
          <a:p>
            <a:r>
              <a:rPr lang="en-US" sz="1200" b="1" dirty="0">
                <a:solidFill>
                  <a:srgbClr val="FF0000"/>
                </a:solidFill>
              </a:rPr>
              <a:t>39 (1.5%)</a:t>
            </a:r>
          </a:p>
        </p:txBody>
      </p:sp>
      <p:sp>
        <p:nvSpPr>
          <p:cNvPr id="10" name="TextBox 9">
            <a:extLst>
              <a:ext uri="{FF2B5EF4-FFF2-40B4-BE49-F238E27FC236}">
                <a16:creationId xmlns:a16="http://schemas.microsoft.com/office/drawing/2014/main" id="{1D3555E5-B45F-4CB0-963E-503444BDA744}"/>
              </a:ext>
            </a:extLst>
          </p:cNvPr>
          <p:cNvSpPr txBox="1"/>
          <p:nvPr/>
        </p:nvSpPr>
        <p:spPr>
          <a:xfrm>
            <a:off x="4619874" y="4660825"/>
            <a:ext cx="849086" cy="276999"/>
          </a:xfrm>
          <a:prstGeom prst="rect">
            <a:avLst/>
          </a:prstGeom>
          <a:noFill/>
        </p:spPr>
        <p:txBody>
          <a:bodyPr wrap="square" rtlCol="0">
            <a:spAutoFit/>
          </a:bodyPr>
          <a:lstStyle/>
          <a:p>
            <a:r>
              <a:rPr lang="en-US" sz="1200" b="1" dirty="0">
                <a:solidFill>
                  <a:srgbClr val="FF0000"/>
                </a:solidFill>
              </a:rPr>
              <a:t>7 (0.3%)</a:t>
            </a:r>
          </a:p>
        </p:txBody>
      </p:sp>
      <p:sp>
        <p:nvSpPr>
          <p:cNvPr id="11" name="TextBox 10">
            <a:extLst>
              <a:ext uri="{FF2B5EF4-FFF2-40B4-BE49-F238E27FC236}">
                <a16:creationId xmlns:a16="http://schemas.microsoft.com/office/drawing/2014/main" id="{D230268F-5BBD-4CEE-966B-AD4D0ED65FE4}"/>
              </a:ext>
            </a:extLst>
          </p:cNvPr>
          <p:cNvSpPr txBox="1"/>
          <p:nvPr/>
        </p:nvSpPr>
        <p:spPr>
          <a:xfrm>
            <a:off x="1103956" y="3352792"/>
            <a:ext cx="1236619" cy="461665"/>
          </a:xfrm>
          <a:prstGeom prst="rect">
            <a:avLst/>
          </a:prstGeom>
          <a:noFill/>
        </p:spPr>
        <p:txBody>
          <a:bodyPr wrap="square" rtlCol="0">
            <a:spAutoFit/>
          </a:bodyPr>
          <a:lstStyle/>
          <a:p>
            <a:r>
              <a:rPr lang="en-US" sz="1200" b="1" dirty="0">
                <a:solidFill>
                  <a:srgbClr val="FF0000"/>
                </a:solidFill>
              </a:rPr>
              <a:t>1.5 x more frequently</a:t>
            </a:r>
          </a:p>
        </p:txBody>
      </p:sp>
      <p:sp>
        <p:nvSpPr>
          <p:cNvPr id="12" name="TextBox 11">
            <a:extLst>
              <a:ext uri="{FF2B5EF4-FFF2-40B4-BE49-F238E27FC236}">
                <a16:creationId xmlns:a16="http://schemas.microsoft.com/office/drawing/2014/main" id="{C74D0B33-B96A-4596-89E5-6EBBD11FB17B}"/>
              </a:ext>
            </a:extLst>
          </p:cNvPr>
          <p:cNvSpPr txBox="1"/>
          <p:nvPr/>
        </p:nvSpPr>
        <p:spPr>
          <a:xfrm>
            <a:off x="2201078" y="3348441"/>
            <a:ext cx="1214849" cy="461665"/>
          </a:xfrm>
          <a:prstGeom prst="rect">
            <a:avLst/>
          </a:prstGeom>
          <a:noFill/>
        </p:spPr>
        <p:txBody>
          <a:bodyPr wrap="square" rtlCol="0">
            <a:spAutoFit/>
          </a:bodyPr>
          <a:lstStyle/>
          <a:p>
            <a:r>
              <a:rPr lang="en-US" sz="1200" b="1" dirty="0">
                <a:solidFill>
                  <a:srgbClr val="FF0000"/>
                </a:solidFill>
              </a:rPr>
              <a:t>3 x more frequently</a:t>
            </a:r>
          </a:p>
        </p:txBody>
      </p:sp>
      <p:sp>
        <p:nvSpPr>
          <p:cNvPr id="13" name="TextBox 12">
            <a:extLst>
              <a:ext uri="{FF2B5EF4-FFF2-40B4-BE49-F238E27FC236}">
                <a16:creationId xmlns:a16="http://schemas.microsoft.com/office/drawing/2014/main" id="{4296B47A-607A-4346-94F5-4DB6FB5E07CD}"/>
              </a:ext>
            </a:extLst>
          </p:cNvPr>
          <p:cNvSpPr txBox="1"/>
          <p:nvPr/>
        </p:nvSpPr>
        <p:spPr>
          <a:xfrm>
            <a:off x="4560557" y="4209995"/>
            <a:ext cx="1214849" cy="461665"/>
          </a:xfrm>
          <a:prstGeom prst="rect">
            <a:avLst/>
          </a:prstGeom>
          <a:noFill/>
        </p:spPr>
        <p:txBody>
          <a:bodyPr wrap="square" rtlCol="0">
            <a:spAutoFit/>
          </a:bodyPr>
          <a:lstStyle/>
          <a:p>
            <a:r>
              <a:rPr lang="en-US" sz="1200" b="1" dirty="0">
                <a:solidFill>
                  <a:srgbClr val="FF0000"/>
                </a:solidFill>
              </a:rPr>
              <a:t>2.8 x more frequently</a:t>
            </a:r>
          </a:p>
        </p:txBody>
      </p:sp>
      <p:sp>
        <p:nvSpPr>
          <p:cNvPr id="14" name="TextBox 13">
            <a:extLst>
              <a:ext uri="{FF2B5EF4-FFF2-40B4-BE49-F238E27FC236}">
                <a16:creationId xmlns:a16="http://schemas.microsoft.com/office/drawing/2014/main" id="{C8121411-7A99-4DA4-8FCE-22F54484042A}"/>
              </a:ext>
            </a:extLst>
          </p:cNvPr>
          <p:cNvSpPr txBox="1"/>
          <p:nvPr/>
        </p:nvSpPr>
        <p:spPr>
          <a:xfrm>
            <a:off x="3224341" y="4495749"/>
            <a:ext cx="923134" cy="461665"/>
          </a:xfrm>
          <a:prstGeom prst="rect">
            <a:avLst/>
          </a:prstGeom>
          <a:noFill/>
        </p:spPr>
        <p:txBody>
          <a:bodyPr wrap="square" rtlCol="0">
            <a:spAutoFit/>
          </a:bodyPr>
          <a:lstStyle/>
          <a:p>
            <a:r>
              <a:rPr lang="en-US" sz="1200" b="1" dirty="0">
                <a:solidFill>
                  <a:srgbClr val="FF0000"/>
                </a:solidFill>
              </a:rPr>
              <a:t>1.9 x more frequently</a:t>
            </a:r>
          </a:p>
        </p:txBody>
      </p:sp>
      <p:sp>
        <p:nvSpPr>
          <p:cNvPr id="15" name="TextBox 14">
            <a:extLst>
              <a:ext uri="{FF2B5EF4-FFF2-40B4-BE49-F238E27FC236}">
                <a16:creationId xmlns:a16="http://schemas.microsoft.com/office/drawing/2014/main" id="{6F73A630-D202-4287-AB58-CA1177F9E3B1}"/>
              </a:ext>
            </a:extLst>
          </p:cNvPr>
          <p:cNvSpPr txBox="1"/>
          <p:nvPr/>
        </p:nvSpPr>
        <p:spPr>
          <a:xfrm>
            <a:off x="7021604" y="4333106"/>
            <a:ext cx="422354" cy="338554"/>
          </a:xfrm>
          <a:prstGeom prst="rect">
            <a:avLst/>
          </a:prstGeom>
          <a:noFill/>
        </p:spPr>
        <p:txBody>
          <a:bodyPr wrap="square" rtlCol="0">
            <a:spAutoFit/>
          </a:bodyPr>
          <a:lstStyle/>
          <a:p>
            <a:r>
              <a:rPr lang="en-US" sz="1600" b="1" dirty="0">
                <a:solidFill>
                  <a:srgbClr val="FF0000"/>
                </a:solidFill>
              </a:rPr>
              <a:t>29</a:t>
            </a:r>
          </a:p>
        </p:txBody>
      </p:sp>
      <p:sp>
        <p:nvSpPr>
          <p:cNvPr id="16" name="TextBox 15">
            <a:extLst>
              <a:ext uri="{FF2B5EF4-FFF2-40B4-BE49-F238E27FC236}">
                <a16:creationId xmlns:a16="http://schemas.microsoft.com/office/drawing/2014/main" id="{92D09DDF-F3FA-4079-9754-FAA1E0452D9F}"/>
              </a:ext>
            </a:extLst>
          </p:cNvPr>
          <p:cNvSpPr txBox="1"/>
          <p:nvPr/>
        </p:nvSpPr>
        <p:spPr>
          <a:xfrm>
            <a:off x="8264530" y="3640829"/>
            <a:ext cx="422354" cy="338554"/>
          </a:xfrm>
          <a:prstGeom prst="rect">
            <a:avLst/>
          </a:prstGeom>
          <a:noFill/>
        </p:spPr>
        <p:txBody>
          <a:bodyPr wrap="square" rtlCol="0">
            <a:spAutoFit/>
          </a:bodyPr>
          <a:lstStyle/>
          <a:p>
            <a:r>
              <a:rPr lang="en-US" sz="1600" b="1" dirty="0">
                <a:solidFill>
                  <a:srgbClr val="FF0000"/>
                </a:solidFill>
              </a:rPr>
              <a:t>66</a:t>
            </a:r>
          </a:p>
        </p:txBody>
      </p:sp>
      <p:sp>
        <p:nvSpPr>
          <p:cNvPr id="17" name="TextBox 16">
            <a:extLst>
              <a:ext uri="{FF2B5EF4-FFF2-40B4-BE49-F238E27FC236}">
                <a16:creationId xmlns:a16="http://schemas.microsoft.com/office/drawing/2014/main" id="{6FE645AA-F155-4A2D-80FD-E219E1DB66BA}"/>
              </a:ext>
            </a:extLst>
          </p:cNvPr>
          <p:cNvSpPr txBox="1"/>
          <p:nvPr/>
        </p:nvSpPr>
        <p:spPr>
          <a:xfrm>
            <a:off x="10822012" y="4799324"/>
            <a:ext cx="422354" cy="338554"/>
          </a:xfrm>
          <a:prstGeom prst="rect">
            <a:avLst/>
          </a:prstGeom>
          <a:noFill/>
        </p:spPr>
        <p:txBody>
          <a:bodyPr wrap="square" rtlCol="0">
            <a:spAutoFit/>
          </a:bodyPr>
          <a:lstStyle/>
          <a:p>
            <a:r>
              <a:rPr lang="en-US" sz="1600" b="1" dirty="0">
                <a:solidFill>
                  <a:srgbClr val="FF0000"/>
                </a:solidFill>
              </a:rPr>
              <a:t>4</a:t>
            </a:r>
          </a:p>
        </p:txBody>
      </p:sp>
      <p:sp>
        <p:nvSpPr>
          <p:cNvPr id="18" name="TextBox 17">
            <a:extLst>
              <a:ext uri="{FF2B5EF4-FFF2-40B4-BE49-F238E27FC236}">
                <a16:creationId xmlns:a16="http://schemas.microsoft.com/office/drawing/2014/main" id="{BAD19BF2-A698-46DA-84BF-56CB19BF3731}"/>
              </a:ext>
            </a:extLst>
          </p:cNvPr>
          <p:cNvSpPr txBox="1"/>
          <p:nvPr/>
        </p:nvSpPr>
        <p:spPr>
          <a:xfrm>
            <a:off x="9560154" y="4598717"/>
            <a:ext cx="422354" cy="338554"/>
          </a:xfrm>
          <a:prstGeom prst="rect">
            <a:avLst/>
          </a:prstGeom>
          <a:noFill/>
        </p:spPr>
        <p:txBody>
          <a:bodyPr wrap="square" rtlCol="0">
            <a:spAutoFit/>
          </a:bodyPr>
          <a:lstStyle/>
          <a:p>
            <a:r>
              <a:rPr lang="en-US" sz="1600" b="1" dirty="0">
                <a:solidFill>
                  <a:srgbClr val="FF0000"/>
                </a:solidFill>
              </a:rPr>
              <a:t>15</a:t>
            </a:r>
          </a:p>
        </p:txBody>
      </p:sp>
    </p:spTree>
    <p:extLst>
      <p:ext uri="{BB962C8B-B14F-4D97-AF65-F5344CB8AC3E}">
        <p14:creationId xmlns:p14="http://schemas.microsoft.com/office/powerpoint/2010/main" val="2051895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79B0937-6B57-4FA7-BCFB-3792BAF0571D}"/>
              </a:ext>
            </a:extLst>
          </p:cNvPr>
          <p:cNvPicPr>
            <a:picLocks noGrp="1" noChangeAspect="1"/>
          </p:cNvPicPr>
          <p:nvPr>
            <p:ph idx="1"/>
          </p:nvPr>
        </p:nvPicPr>
        <p:blipFill>
          <a:blip r:embed="rId2"/>
          <a:stretch>
            <a:fillRect/>
          </a:stretch>
        </p:blipFill>
        <p:spPr>
          <a:xfrm>
            <a:off x="1700825" y="852231"/>
            <a:ext cx="8790350" cy="6005769"/>
          </a:xfrm>
        </p:spPr>
      </p:pic>
      <p:sp>
        <p:nvSpPr>
          <p:cNvPr id="6" name="Title 1">
            <a:extLst>
              <a:ext uri="{FF2B5EF4-FFF2-40B4-BE49-F238E27FC236}">
                <a16:creationId xmlns:a16="http://schemas.microsoft.com/office/drawing/2014/main" id="{19B3C2A8-CE56-48EA-A981-236895DDB337}"/>
              </a:ext>
            </a:extLst>
          </p:cNvPr>
          <p:cNvSpPr txBox="1">
            <a:spLocks/>
          </p:cNvSpPr>
          <p:nvPr/>
        </p:nvSpPr>
        <p:spPr>
          <a:xfrm>
            <a:off x="114441" y="-178905"/>
            <a:ext cx="11782697" cy="12276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rgbClr val="C00000"/>
                </a:solidFill>
                <a:effectLst>
                  <a:outerShdw blurRad="38100" dist="38100" dir="2700000" algn="tl">
                    <a:srgbClr val="000000">
                      <a:alpha val="43137"/>
                    </a:srgbClr>
                  </a:outerShdw>
                </a:effectLst>
                <a:latin typeface="Comic Sans MS" panose="030F0702030302020204" pitchFamily="66" charset="0"/>
              </a:rPr>
              <a:t>Counts and rates of adverse events : Individuals with COVID-19, stratified 					   by ICU versus non-ICU admission</a:t>
            </a:r>
          </a:p>
        </p:txBody>
      </p:sp>
      <p:sp>
        <p:nvSpPr>
          <p:cNvPr id="8" name="Oval 7">
            <a:extLst>
              <a:ext uri="{FF2B5EF4-FFF2-40B4-BE49-F238E27FC236}">
                <a16:creationId xmlns:a16="http://schemas.microsoft.com/office/drawing/2014/main" id="{26E0811C-3474-4EF6-80BD-E4D3AD7009F7}"/>
              </a:ext>
            </a:extLst>
          </p:cNvPr>
          <p:cNvSpPr/>
          <p:nvPr/>
        </p:nvSpPr>
        <p:spPr>
          <a:xfrm>
            <a:off x="4572000" y="1520687"/>
            <a:ext cx="874643" cy="9243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78F713D0-6D15-4131-A0C0-920394438678}"/>
              </a:ext>
            </a:extLst>
          </p:cNvPr>
          <p:cNvSpPr/>
          <p:nvPr/>
        </p:nvSpPr>
        <p:spPr>
          <a:xfrm>
            <a:off x="4562062" y="4189343"/>
            <a:ext cx="884582" cy="9243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5166CC8E-853B-457E-9FA0-5A06ED3B1708}"/>
              </a:ext>
            </a:extLst>
          </p:cNvPr>
          <p:cNvSpPr/>
          <p:nvPr/>
        </p:nvSpPr>
        <p:spPr>
          <a:xfrm>
            <a:off x="7511573" y="1520687"/>
            <a:ext cx="874643" cy="9243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76DA81B3-0C32-474F-B03A-39812025D682}"/>
              </a:ext>
            </a:extLst>
          </p:cNvPr>
          <p:cNvSpPr/>
          <p:nvPr/>
        </p:nvSpPr>
        <p:spPr>
          <a:xfrm>
            <a:off x="7433238" y="4229767"/>
            <a:ext cx="874643" cy="9243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B7865A88-BA1E-43A2-BA10-C5AFB8AC828E}"/>
              </a:ext>
            </a:extLst>
          </p:cNvPr>
          <p:cNvSpPr/>
          <p:nvPr/>
        </p:nvSpPr>
        <p:spPr>
          <a:xfrm>
            <a:off x="4572000" y="2425147"/>
            <a:ext cx="874643" cy="9243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14843825-07F5-418F-9126-4155EA462D1B}"/>
              </a:ext>
            </a:extLst>
          </p:cNvPr>
          <p:cNvSpPr/>
          <p:nvPr/>
        </p:nvSpPr>
        <p:spPr>
          <a:xfrm>
            <a:off x="4572000" y="5074818"/>
            <a:ext cx="874643" cy="9243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4335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7F35D7-31CF-4071-B8FE-276D0CBB8DA7}"/>
              </a:ext>
            </a:extLst>
          </p:cNvPr>
          <p:cNvSpPr>
            <a:spLocks noGrp="1"/>
          </p:cNvSpPr>
          <p:nvPr>
            <p:ph idx="1"/>
          </p:nvPr>
        </p:nvSpPr>
        <p:spPr>
          <a:xfrm>
            <a:off x="877530" y="2177794"/>
            <a:ext cx="10606548" cy="2305715"/>
          </a:xfrm>
        </p:spPr>
        <p:txBody>
          <a:bodyPr>
            <a:normAutofit/>
          </a:bodyPr>
          <a:lstStyle/>
          <a:p>
            <a:pPr marL="0" indent="0" algn="ctr">
              <a:buNone/>
            </a:pPr>
            <a:r>
              <a:rPr lang="en-US" sz="4400" b="1" dirty="0">
                <a:solidFill>
                  <a:srgbClr val="C00000"/>
                </a:solidFill>
                <a:effectLst>
                  <a:outerShdw blurRad="38100" dist="38100" dir="2700000" algn="tl">
                    <a:srgbClr val="000000">
                      <a:alpha val="43137"/>
                    </a:srgbClr>
                  </a:outerShdw>
                </a:effectLst>
                <a:latin typeface="Comic Sans MS" panose="030F0702030302020204" pitchFamily="66" charset="0"/>
              </a:rPr>
              <a:t>Counts and rates of adverse events : Individuals with COVID-19, stratified by demographic factors</a:t>
            </a:r>
            <a:endParaRPr lang="en-US" sz="4400" dirty="0"/>
          </a:p>
        </p:txBody>
      </p:sp>
    </p:spTree>
    <p:extLst>
      <p:ext uri="{BB962C8B-B14F-4D97-AF65-F5344CB8AC3E}">
        <p14:creationId xmlns:p14="http://schemas.microsoft.com/office/powerpoint/2010/main" val="21349366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9B4DB07-1628-4ECC-8D9E-9750A7804E43}"/>
              </a:ext>
            </a:extLst>
          </p:cNvPr>
          <p:cNvGrpSpPr/>
          <p:nvPr/>
        </p:nvGrpSpPr>
        <p:grpSpPr>
          <a:xfrm>
            <a:off x="468943" y="114663"/>
            <a:ext cx="10888152" cy="6760543"/>
            <a:chOff x="468943" y="114663"/>
            <a:chExt cx="10888152" cy="6760543"/>
          </a:xfrm>
        </p:grpSpPr>
        <p:pic>
          <p:nvPicPr>
            <p:cNvPr id="5" name="Picture 4">
              <a:extLst>
                <a:ext uri="{FF2B5EF4-FFF2-40B4-BE49-F238E27FC236}">
                  <a16:creationId xmlns:a16="http://schemas.microsoft.com/office/drawing/2014/main" id="{FB829779-A297-4F7F-8307-8F53573AA0B5}"/>
                </a:ext>
              </a:extLst>
            </p:cNvPr>
            <p:cNvPicPr>
              <a:picLocks noChangeAspect="1"/>
            </p:cNvPicPr>
            <p:nvPr/>
          </p:nvPicPr>
          <p:blipFill>
            <a:blip r:embed="rId2"/>
            <a:stretch>
              <a:fillRect/>
            </a:stretch>
          </p:blipFill>
          <p:spPr>
            <a:xfrm>
              <a:off x="468943" y="114663"/>
              <a:ext cx="10878319" cy="593042"/>
            </a:xfrm>
            <a:prstGeom prst="rect">
              <a:avLst/>
            </a:prstGeom>
            <a:ln>
              <a:solidFill>
                <a:schemeClr val="tx1"/>
              </a:solidFill>
            </a:ln>
          </p:spPr>
        </p:pic>
        <p:pic>
          <p:nvPicPr>
            <p:cNvPr id="7" name="Picture 6">
              <a:extLst>
                <a:ext uri="{FF2B5EF4-FFF2-40B4-BE49-F238E27FC236}">
                  <a16:creationId xmlns:a16="http://schemas.microsoft.com/office/drawing/2014/main" id="{E0B42A1C-519C-491E-8DE0-AEAF3A7B8EC7}"/>
                </a:ext>
              </a:extLst>
            </p:cNvPr>
            <p:cNvPicPr>
              <a:picLocks noChangeAspect="1"/>
            </p:cNvPicPr>
            <p:nvPr/>
          </p:nvPicPr>
          <p:blipFill>
            <a:blip r:embed="rId3"/>
            <a:stretch>
              <a:fillRect/>
            </a:stretch>
          </p:blipFill>
          <p:spPr>
            <a:xfrm>
              <a:off x="478776" y="707211"/>
              <a:ext cx="10878319" cy="6167995"/>
            </a:xfrm>
            <a:prstGeom prst="rect">
              <a:avLst/>
            </a:prstGeom>
            <a:ln>
              <a:solidFill>
                <a:schemeClr val="tx1"/>
              </a:solidFill>
            </a:ln>
          </p:spPr>
        </p:pic>
      </p:grpSp>
      <p:sp>
        <p:nvSpPr>
          <p:cNvPr id="9" name="Rectangle 8">
            <a:extLst>
              <a:ext uri="{FF2B5EF4-FFF2-40B4-BE49-F238E27FC236}">
                <a16:creationId xmlns:a16="http://schemas.microsoft.com/office/drawing/2014/main" id="{60361FC2-4940-4CB1-AD12-27DE1C01CC67}"/>
              </a:ext>
            </a:extLst>
          </p:cNvPr>
          <p:cNvSpPr/>
          <p:nvPr/>
        </p:nvSpPr>
        <p:spPr>
          <a:xfrm>
            <a:off x="3864077" y="707212"/>
            <a:ext cx="3067665" cy="33535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8A17A8A-3E28-47EF-8DE4-88BF94CD1A62}"/>
              </a:ext>
            </a:extLst>
          </p:cNvPr>
          <p:cNvSpPr/>
          <p:nvPr/>
        </p:nvSpPr>
        <p:spPr>
          <a:xfrm>
            <a:off x="3864077" y="4060724"/>
            <a:ext cx="3067665" cy="28144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7334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77B0B117-EBB0-4F75-AD12-876A8B226E4D}"/>
              </a:ext>
            </a:extLst>
          </p:cNvPr>
          <p:cNvGrpSpPr/>
          <p:nvPr/>
        </p:nvGrpSpPr>
        <p:grpSpPr>
          <a:xfrm>
            <a:off x="240615" y="2142894"/>
            <a:ext cx="5893904" cy="3066443"/>
            <a:chOff x="0" y="478099"/>
            <a:chExt cx="5893904" cy="3066443"/>
          </a:xfrm>
        </p:grpSpPr>
        <p:pic>
          <p:nvPicPr>
            <p:cNvPr id="5" name="Picture 4">
              <a:extLst>
                <a:ext uri="{FF2B5EF4-FFF2-40B4-BE49-F238E27FC236}">
                  <a16:creationId xmlns:a16="http://schemas.microsoft.com/office/drawing/2014/main" id="{8318FDB3-A36F-43EE-99FF-58C4DDE2D968}"/>
                </a:ext>
              </a:extLst>
            </p:cNvPr>
            <p:cNvPicPr>
              <a:picLocks noChangeAspect="1"/>
            </p:cNvPicPr>
            <p:nvPr/>
          </p:nvPicPr>
          <p:blipFill>
            <a:blip r:embed="rId2"/>
            <a:stretch>
              <a:fillRect/>
            </a:stretch>
          </p:blipFill>
          <p:spPr>
            <a:xfrm>
              <a:off x="0" y="478099"/>
              <a:ext cx="5893904" cy="2922326"/>
            </a:xfrm>
            <a:prstGeom prst="rect">
              <a:avLst/>
            </a:prstGeom>
          </p:spPr>
        </p:pic>
        <p:pic>
          <p:nvPicPr>
            <p:cNvPr id="11" name="Picture 10">
              <a:extLst>
                <a:ext uri="{FF2B5EF4-FFF2-40B4-BE49-F238E27FC236}">
                  <a16:creationId xmlns:a16="http://schemas.microsoft.com/office/drawing/2014/main" id="{89749422-ECB6-46AB-8E31-2A29C9D995C0}"/>
                </a:ext>
              </a:extLst>
            </p:cNvPr>
            <p:cNvPicPr>
              <a:picLocks noChangeAspect="1"/>
            </p:cNvPicPr>
            <p:nvPr/>
          </p:nvPicPr>
          <p:blipFill>
            <a:blip r:embed="rId3"/>
            <a:stretch>
              <a:fillRect/>
            </a:stretch>
          </p:blipFill>
          <p:spPr>
            <a:xfrm>
              <a:off x="859113" y="3256308"/>
              <a:ext cx="4459621" cy="288234"/>
            </a:xfrm>
            <a:prstGeom prst="rect">
              <a:avLst/>
            </a:prstGeom>
          </p:spPr>
        </p:pic>
        <p:sp>
          <p:nvSpPr>
            <p:cNvPr id="13" name="TextBox 12">
              <a:extLst>
                <a:ext uri="{FF2B5EF4-FFF2-40B4-BE49-F238E27FC236}">
                  <a16:creationId xmlns:a16="http://schemas.microsoft.com/office/drawing/2014/main" id="{4CDA60E7-7F5B-4238-B2F0-B9AC878CCF60}"/>
                </a:ext>
              </a:extLst>
            </p:cNvPr>
            <p:cNvSpPr txBox="1"/>
            <p:nvPr/>
          </p:nvSpPr>
          <p:spPr>
            <a:xfrm>
              <a:off x="3488051" y="1415240"/>
              <a:ext cx="596638" cy="369332"/>
            </a:xfrm>
            <a:prstGeom prst="rect">
              <a:avLst/>
            </a:prstGeom>
            <a:noFill/>
          </p:spPr>
          <p:txBody>
            <a:bodyPr wrap="none" rtlCol="0">
              <a:spAutoFit/>
            </a:bodyPr>
            <a:lstStyle/>
            <a:p>
              <a:r>
                <a:rPr lang="en-US" b="1" dirty="0">
                  <a:solidFill>
                    <a:srgbClr val="FF0000"/>
                  </a:solidFill>
                </a:rPr>
                <a:t>14.1</a:t>
              </a:r>
            </a:p>
          </p:txBody>
        </p:sp>
        <p:sp>
          <p:nvSpPr>
            <p:cNvPr id="14" name="TextBox 13">
              <a:extLst>
                <a:ext uri="{FF2B5EF4-FFF2-40B4-BE49-F238E27FC236}">
                  <a16:creationId xmlns:a16="http://schemas.microsoft.com/office/drawing/2014/main" id="{ECD58E65-6956-4FBB-A2B3-D7FDAFDF1C29}"/>
                </a:ext>
              </a:extLst>
            </p:cNvPr>
            <p:cNvSpPr txBox="1"/>
            <p:nvPr/>
          </p:nvSpPr>
          <p:spPr>
            <a:xfrm>
              <a:off x="2954654" y="2011391"/>
              <a:ext cx="479618" cy="369332"/>
            </a:xfrm>
            <a:prstGeom prst="rect">
              <a:avLst/>
            </a:prstGeom>
            <a:noFill/>
          </p:spPr>
          <p:txBody>
            <a:bodyPr wrap="none" rtlCol="0">
              <a:spAutoFit/>
            </a:bodyPr>
            <a:lstStyle/>
            <a:p>
              <a:r>
                <a:rPr lang="en-US" b="1" dirty="0">
                  <a:solidFill>
                    <a:srgbClr val="FF0000"/>
                  </a:solidFill>
                </a:rPr>
                <a:t>7.7</a:t>
              </a:r>
            </a:p>
          </p:txBody>
        </p:sp>
      </p:grpSp>
      <p:grpSp>
        <p:nvGrpSpPr>
          <p:cNvPr id="20" name="Group 19">
            <a:extLst>
              <a:ext uri="{FF2B5EF4-FFF2-40B4-BE49-F238E27FC236}">
                <a16:creationId xmlns:a16="http://schemas.microsoft.com/office/drawing/2014/main" id="{1E244276-CC50-46C8-A566-7BEC90C8B1F3}"/>
              </a:ext>
            </a:extLst>
          </p:cNvPr>
          <p:cNvGrpSpPr/>
          <p:nvPr/>
        </p:nvGrpSpPr>
        <p:grpSpPr>
          <a:xfrm>
            <a:off x="6096000" y="2128677"/>
            <a:ext cx="5902800" cy="3095018"/>
            <a:chOff x="5990892" y="478099"/>
            <a:chExt cx="5902800" cy="3095018"/>
          </a:xfrm>
        </p:grpSpPr>
        <p:pic>
          <p:nvPicPr>
            <p:cNvPr id="7" name="Picture 6">
              <a:extLst>
                <a:ext uri="{FF2B5EF4-FFF2-40B4-BE49-F238E27FC236}">
                  <a16:creationId xmlns:a16="http://schemas.microsoft.com/office/drawing/2014/main" id="{C1D4BD68-344A-48CD-9AB5-1851FC7666DD}"/>
                </a:ext>
              </a:extLst>
            </p:cNvPr>
            <p:cNvPicPr>
              <a:picLocks noChangeAspect="1"/>
            </p:cNvPicPr>
            <p:nvPr/>
          </p:nvPicPr>
          <p:blipFill>
            <a:blip r:embed="rId4"/>
            <a:stretch>
              <a:fillRect/>
            </a:stretch>
          </p:blipFill>
          <p:spPr>
            <a:xfrm>
              <a:off x="5990892" y="478099"/>
              <a:ext cx="5902800" cy="2871199"/>
            </a:xfrm>
            <a:prstGeom prst="rect">
              <a:avLst/>
            </a:prstGeom>
          </p:spPr>
        </p:pic>
        <p:pic>
          <p:nvPicPr>
            <p:cNvPr id="12" name="Picture 11">
              <a:extLst>
                <a:ext uri="{FF2B5EF4-FFF2-40B4-BE49-F238E27FC236}">
                  <a16:creationId xmlns:a16="http://schemas.microsoft.com/office/drawing/2014/main" id="{CCAF9126-24DE-43A0-9156-EDCD4CB83778}"/>
                </a:ext>
              </a:extLst>
            </p:cNvPr>
            <p:cNvPicPr>
              <a:picLocks noChangeAspect="1"/>
            </p:cNvPicPr>
            <p:nvPr/>
          </p:nvPicPr>
          <p:blipFill>
            <a:blip r:embed="rId3"/>
            <a:stretch>
              <a:fillRect/>
            </a:stretch>
          </p:blipFill>
          <p:spPr>
            <a:xfrm>
              <a:off x="6991557" y="3284883"/>
              <a:ext cx="4459621" cy="288234"/>
            </a:xfrm>
            <a:prstGeom prst="rect">
              <a:avLst/>
            </a:prstGeom>
          </p:spPr>
        </p:pic>
        <p:sp>
          <p:nvSpPr>
            <p:cNvPr id="15" name="TextBox 14">
              <a:extLst>
                <a:ext uri="{FF2B5EF4-FFF2-40B4-BE49-F238E27FC236}">
                  <a16:creationId xmlns:a16="http://schemas.microsoft.com/office/drawing/2014/main" id="{67B5D66F-0CCA-42A7-A2B7-3EE5CD2416BE}"/>
                </a:ext>
              </a:extLst>
            </p:cNvPr>
            <p:cNvSpPr txBox="1"/>
            <p:nvPr/>
          </p:nvSpPr>
          <p:spPr>
            <a:xfrm>
              <a:off x="8942292" y="2792855"/>
              <a:ext cx="479618" cy="369332"/>
            </a:xfrm>
            <a:prstGeom prst="rect">
              <a:avLst/>
            </a:prstGeom>
            <a:noFill/>
          </p:spPr>
          <p:txBody>
            <a:bodyPr wrap="none" rtlCol="0">
              <a:spAutoFit/>
            </a:bodyPr>
            <a:lstStyle/>
            <a:p>
              <a:r>
                <a:rPr lang="en-US" b="1" dirty="0">
                  <a:solidFill>
                    <a:srgbClr val="FF0000"/>
                  </a:solidFill>
                </a:rPr>
                <a:t>4.6</a:t>
              </a:r>
            </a:p>
          </p:txBody>
        </p:sp>
        <p:sp>
          <p:nvSpPr>
            <p:cNvPr id="16" name="TextBox 15">
              <a:extLst>
                <a:ext uri="{FF2B5EF4-FFF2-40B4-BE49-F238E27FC236}">
                  <a16:creationId xmlns:a16="http://schemas.microsoft.com/office/drawing/2014/main" id="{C87FE376-3712-4228-9AAE-55E67378AE00}"/>
                </a:ext>
              </a:extLst>
            </p:cNvPr>
            <p:cNvSpPr txBox="1"/>
            <p:nvPr/>
          </p:nvSpPr>
          <p:spPr>
            <a:xfrm>
              <a:off x="9617555" y="1674928"/>
              <a:ext cx="596638" cy="369332"/>
            </a:xfrm>
            <a:prstGeom prst="rect">
              <a:avLst/>
            </a:prstGeom>
            <a:noFill/>
          </p:spPr>
          <p:txBody>
            <a:bodyPr wrap="none" rtlCol="0">
              <a:spAutoFit/>
            </a:bodyPr>
            <a:lstStyle/>
            <a:p>
              <a:r>
                <a:rPr lang="en-US" b="1" dirty="0">
                  <a:solidFill>
                    <a:srgbClr val="FF0000"/>
                  </a:solidFill>
                </a:rPr>
                <a:t>10.5</a:t>
              </a:r>
            </a:p>
          </p:txBody>
        </p:sp>
        <p:sp>
          <p:nvSpPr>
            <p:cNvPr id="17" name="TextBox 16">
              <a:extLst>
                <a:ext uri="{FF2B5EF4-FFF2-40B4-BE49-F238E27FC236}">
                  <a16:creationId xmlns:a16="http://schemas.microsoft.com/office/drawing/2014/main" id="{BDE6CDB1-8391-4806-B3B9-5F446F594FE8}"/>
                </a:ext>
              </a:extLst>
            </p:cNvPr>
            <p:cNvSpPr txBox="1"/>
            <p:nvPr/>
          </p:nvSpPr>
          <p:spPr>
            <a:xfrm>
              <a:off x="7428042" y="2753287"/>
              <a:ext cx="479618" cy="369332"/>
            </a:xfrm>
            <a:prstGeom prst="rect">
              <a:avLst/>
            </a:prstGeom>
            <a:noFill/>
          </p:spPr>
          <p:txBody>
            <a:bodyPr wrap="none" rtlCol="0">
              <a:spAutoFit/>
            </a:bodyPr>
            <a:lstStyle/>
            <a:p>
              <a:r>
                <a:rPr lang="en-US" b="1" dirty="0">
                  <a:solidFill>
                    <a:srgbClr val="FF0000"/>
                  </a:solidFill>
                </a:rPr>
                <a:t>5.2</a:t>
              </a:r>
            </a:p>
          </p:txBody>
        </p:sp>
        <p:sp>
          <p:nvSpPr>
            <p:cNvPr id="18" name="TextBox 17">
              <a:extLst>
                <a:ext uri="{FF2B5EF4-FFF2-40B4-BE49-F238E27FC236}">
                  <a16:creationId xmlns:a16="http://schemas.microsoft.com/office/drawing/2014/main" id="{4CD07D92-EFEC-4C6C-9545-D5FB497AEF3A}"/>
                </a:ext>
              </a:extLst>
            </p:cNvPr>
            <p:cNvSpPr txBox="1"/>
            <p:nvPr/>
          </p:nvSpPr>
          <p:spPr>
            <a:xfrm>
              <a:off x="8045922" y="1438666"/>
              <a:ext cx="596638" cy="369332"/>
            </a:xfrm>
            <a:prstGeom prst="rect">
              <a:avLst/>
            </a:prstGeom>
            <a:noFill/>
          </p:spPr>
          <p:txBody>
            <a:bodyPr wrap="none" rtlCol="0">
              <a:spAutoFit/>
            </a:bodyPr>
            <a:lstStyle/>
            <a:p>
              <a:r>
                <a:rPr lang="en-US" b="1" dirty="0">
                  <a:solidFill>
                    <a:srgbClr val="FF0000"/>
                  </a:solidFill>
                </a:rPr>
                <a:t>11.4</a:t>
              </a:r>
            </a:p>
          </p:txBody>
        </p:sp>
      </p:grpSp>
      <p:sp>
        <p:nvSpPr>
          <p:cNvPr id="22" name="TextBox 21">
            <a:extLst>
              <a:ext uri="{FF2B5EF4-FFF2-40B4-BE49-F238E27FC236}">
                <a16:creationId xmlns:a16="http://schemas.microsoft.com/office/drawing/2014/main" id="{645826C9-0930-4A84-9554-C52316571B08}"/>
              </a:ext>
            </a:extLst>
          </p:cNvPr>
          <p:cNvSpPr txBox="1"/>
          <p:nvPr/>
        </p:nvSpPr>
        <p:spPr>
          <a:xfrm>
            <a:off x="1" y="251795"/>
            <a:ext cx="11951384" cy="1569660"/>
          </a:xfrm>
          <a:prstGeom prst="rect">
            <a:avLst/>
          </a:prstGeom>
          <a:noFill/>
        </p:spPr>
        <p:txBody>
          <a:bodyPr wrap="square">
            <a:spAutoFit/>
          </a:bodyPr>
          <a:lstStyle/>
          <a:p>
            <a:pPr marL="0" indent="0" algn="ctr">
              <a:buNone/>
            </a:pPr>
            <a:r>
              <a:rPr lang="en-US" sz="3200" b="1" dirty="0">
                <a:solidFill>
                  <a:srgbClr val="C00000"/>
                </a:solidFill>
                <a:effectLst>
                  <a:outerShdw blurRad="38100" dist="38100" dir="2700000" algn="tl">
                    <a:srgbClr val="000000">
                      <a:alpha val="43137"/>
                    </a:srgbClr>
                  </a:outerShdw>
                </a:effectLst>
                <a:latin typeface="Comic Sans MS" panose="030F0702030302020204" pitchFamily="66" charset="0"/>
              </a:rPr>
              <a:t>Rate ratios of death and respiratory disease in individuals with covid-19 compared with matched controls</a:t>
            </a:r>
          </a:p>
          <a:p>
            <a:endParaRPr lang="en-US" sz="3200" dirty="0"/>
          </a:p>
        </p:txBody>
      </p:sp>
      <p:pic>
        <p:nvPicPr>
          <p:cNvPr id="23" name="Picture 22">
            <a:extLst>
              <a:ext uri="{FF2B5EF4-FFF2-40B4-BE49-F238E27FC236}">
                <a16:creationId xmlns:a16="http://schemas.microsoft.com/office/drawing/2014/main" id="{833DF5A0-403D-4CE4-BD79-BAFBDE7CB152}"/>
              </a:ext>
            </a:extLst>
          </p:cNvPr>
          <p:cNvPicPr>
            <a:picLocks noChangeAspect="1"/>
          </p:cNvPicPr>
          <p:nvPr/>
        </p:nvPicPr>
        <p:blipFill>
          <a:blip r:embed="rId5"/>
          <a:stretch>
            <a:fillRect/>
          </a:stretch>
        </p:blipFill>
        <p:spPr>
          <a:xfrm>
            <a:off x="0" y="6214295"/>
            <a:ext cx="1112676" cy="504825"/>
          </a:xfrm>
          <a:prstGeom prst="rect">
            <a:avLst/>
          </a:prstGeom>
        </p:spPr>
      </p:pic>
      <p:sp>
        <p:nvSpPr>
          <p:cNvPr id="25" name="TextBox 24">
            <a:extLst>
              <a:ext uri="{FF2B5EF4-FFF2-40B4-BE49-F238E27FC236}">
                <a16:creationId xmlns:a16="http://schemas.microsoft.com/office/drawing/2014/main" id="{014FCF4A-9733-43C8-8C4E-1A7A2DD35E65}"/>
              </a:ext>
            </a:extLst>
          </p:cNvPr>
          <p:cNvSpPr txBox="1"/>
          <p:nvPr/>
        </p:nvSpPr>
        <p:spPr>
          <a:xfrm>
            <a:off x="5357542" y="6356466"/>
            <a:ext cx="6661630" cy="369332"/>
          </a:xfrm>
          <a:prstGeom prst="rect">
            <a:avLst/>
          </a:prstGeom>
          <a:noFill/>
        </p:spPr>
        <p:txBody>
          <a:bodyPr wrap="square">
            <a:spAutoFit/>
          </a:bodyPr>
          <a:lstStyle/>
          <a:p>
            <a:pPr algn="r"/>
            <a:r>
              <a:rPr lang="en-US" sz="1800" b="1" i="0" dirty="0">
                <a:solidFill>
                  <a:srgbClr val="000000"/>
                </a:solidFill>
                <a:effectLst/>
                <a:latin typeface="DuplicateSlab-Light"/>
              </a:rPr>
              <a:t>BMJ 2021;372:n693</a:t>
            </a:r>
            <a:r>
              <a:rPr lang="en-US" b="1" dirty="0"/>
              <a:t> </a:t>
            </a:r>
          </a:p>
        </p:txBody>
      </p:sp>
    </p:spTree>
    <p:extLst>
      <p:ext uri="{BB962C8B-B14F-4D97-AF65-F5344CB8AC3E}">
        <p14:creationId xmlns:p14="http://schemas.microsoft.com/office/powerpoint/2010/main" val="10535618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A2392-646F-49EE-908F-1BE87BF8FC8F}"/>
              </a:ext>
            </a:extLst>
          </p:cNvPr>
          <p:cNvSpPr>
            <a:spLocks noGrp="1"/>
          </p:cNvSpPr>
          <p:nvPr>
            <p:ph type="title"/>
          </p:nvPr>
        </p:nvSpPr>
        <p:spPr>
          <a:xfrm>
            <a:off x="1491270" y="106004"/>
            <a:ext cx="8911687" cy="1280890"/>
          </a:xfrm>
        </p:spPr>
        <p:txBody>
          <a:bodyPr>
            <a:normAutofit/>
          </a:bodyPr>
          <a:lstStyle/>
          <a:p>
            <a:pPr algn="ctr"/>
            <a:r>
              <a:rPr lang="en-US" sz="4800" b="1" dirty="0">
                <a:solidFill>
                  <a:srgbClr val="C00000"/>
                </a:solidFill>
                <a:effectLst>
                  <a:outerShdw blurRad="38100" dist="38100" dir="2700000" algn="tl">
                    <a:srgbClr val="000000">
                      <a:alpha val="43137"/>
                    </a:srgbClr>
                  </a:outerShdw>
                </a:effectLst>
                <a:latin typeface="Comic Sans MS" panose="030F0702030302020204" pitchFamily="66" charset="0"/>
              </a:rPr>
              <a:t>CONCLUSIONS</a:t>
            </a:r>
            <a:endParaRPr lang="en-US" sz="4800" dirty="0">
              <a:solidFill>
                <a:srgbClr val="C00000"/>
              </a:solidFill>
              <a:effectLst>
                <a:outerShdw blurRad="38100" dist="38100" dir="2700000" algn="tl">
                  <a:srgbClr val="000000">
                    <a:alpha val="43137"/>
                  </a:srgbClr>
                </a:outerShdw>
              </a:effectLst>
              <a:latin typeface="Comic Sans MS" panose="030F0702030302020204" pitchFamily="66" charset="0"/>
            </a:endParaRPr>
          </a:p>
        </p:txBody>
      </p:sp>
      <p:sp>
        <p:nvSpPr>
          <p:cNvPr id="4" name="TextBox 3">
            <a:extLst>
              <a:ext uri="{FF2B5EF4-FFF2-40B4-BE49-F238E27FC236}">
                <a16:creationId xmlns:a16="http://schemas.microsoft.com/office/drawing/2014/main" id="{91759B8A-2D71-4213-A8A1-7B9EC002D333}"/>
              </a:ext>
            </a:extLst>
          </p:cNvPr>
          <p:cNvSpPr txBox="1"/>
          <p:nvPr/>
        </p:nvSpPr>
        <p:spPr>
          <a:xfrm>
            <a:off x="489573" y="1225689"/>
            <a:ext cx="11212854" cy="4985980"/>
          </a:xfrm>
          <a:prstGeom prst="rect">
            <a:avLst/>
          </a:prstGeom>
          <a:noFill/>
        </p:spPr>
        <p:txBody>
          <a:bodyPr wrap="square" rtlCol="0">
            <a:spAutoFit/>
          </a:bodyPr>
          <a:lstStyle/>
          <a:p>
            <a:pPr marL="457200" indent="-457200" algn="just">
              <a:spcAft>
                <a:spcPts val="1200"/>
              </a:spcAft>
              <a:buFont typeface="Arial" panose="020B0604020202020204" pitchFamily="34" charset="0"/>
              <a:buChar char="•"/>
            </a:pPr>
            <a:r>
              <a:rPr lang="en-US" sz="2400" b="0" i="0" u="none" strike="noStrike" baseline="0" dirty="0">
                <a:latin typeface="Comic Sans MS" panose="030F0702030302020204" pitchFamily="66" charset="0"/>
              </a:rPr>
              <a:t>Admission to hospital </a:t>
            </a:r>
            <a:r>
              <a:rPr lang="en-IN" sz="2400" b="0" i="0" u="none" strike="noStrike" baseline="0" dirty="0">
                <a:latin typeface="Comic Sans MS" panose="030F0702030302020204" pitchFamily="66" charset="0"/>
              </a:rPr>
              <a:t>for covid-19 was associated with an increased risk of readmission and death after discharge.</a:t>
            </a:r>
          </a:p>
          <a:p>
            <a:pPr marL="457200" indent="-457200" algn="just">
              <a:spcAft>
                <a:spcPts val="1200"/>
              </a:spcAft>
              <a:buFont typeface="Arial" panose="020B0604020202020204" pitchFamily="34" charset="0"/>
              <a:buChar char="•"/>
            </a:pPr>
            <a:r>
              <a:rPr lang="en-US" sz="2400" b="0" i="0" u="none" strike="noStrike" baseline="0" dirty="0">
                <a:latin typeface="Comic Sans MS" panose="030F0702030302020204" pitchFamily="66" charset="0"/>
              </a:rPr>
              <a:t>Rates of </a:t>
            </a:r>
            <a:r>
              <a:rPr lang="en-IN" sz="2400" b="0" i="0" u="none" strike="noStrike" baseline="0" dirty="0">
                <a:latin typeface="Comic Sans MS" panose="030F0702030302020204" pitchFamily="66" charset="0"/>
              </a:rPr>
              <a:t>multiorgan dysfunction after discharge were raised in individuals with covid-19. Diabetes and major adverse cardiovascular event were particularly common</a:t>
            </a:r>
            <a:r>
              <a:rPr lang="en-US" sz="2400" b="0" i="0" u="none" strike="noStrike" baseline="0" dirty="0">
                <a:latin typeface="Comic Sans MS" panose="030F0702030302020204" pitchFamily="66" charset="0"/>
              </a:rPr>
              <a:t>.</a:t>
            </a:r>
          </a:p>
          <a:p>
            <a:pPr marL="457200" indent="-457200" algn="just">
              <a:spcAft>
                <a:spcPts val="1200"/>
              </a:spcAft>
              <a:buFont typeface="Arial" panose="020B0604020202020204" pitchFamily="34" charset="0"/>
              <a:buChar char="•"/>
            </a:pPr>
            <a:r>
              <a:rPr lang="en-US" sz="2400" dirty="0">
                <a:latin typeface="Comic Sans MS" panose="030F0702030302020204" pitchFamily="66" charset="0"/>
              </a:rPr>
              <a:t>T</a:t>
            </a:r>
            <a:r>
              <a:rPr lang="en-US" sz="2400" b="0" i="0" u="none" strike="noStrike" baseline="0" dirty="0">
                <a:latin typeface="Comic Sans MS" panose="030F0702030302020204" pitchFamily="66" charset="0"/>
              </a:rPr>
              <a:t>he absolute risk </a:t>
            </a:r>
            <a:r>
              <a:rPr lang="en-IN" sz="2400" b="0" i="0" u="none" strike="noStrike" baseline="0" dirty="0">
                <a:latin typeface="Comic Sans MS" panose="030F0702030302020204" pitchFamily="66" charset="0"/>
              </a:rPr>
              <a:t>of death, readmission, and multiorgan dysfunction after discharge was greater for individuals aged 70 or more than for those aged less than 70, and for individuals of white ethnic background than non- white </a:t>
            </a:r>
            <a:r>
              <a:rPr lang="en-US" sz="2400" b="0" i="0" u="none" strike="noStrike" baseline="0" dirty="0">
                <a:latin typeface="Comic Sans MS" panose="030F0702030302020204" pitchFamily="66" charset="0"/>
              </a:rPr>
              <a:t>individuals.</a:t>
            </a:r>
          </a:p>
          <a:p>
            <a:pPr marL="457200" indent="-457200" algn="l">
              <a:spcAft>
                <a:spcPts val="1200"/>
              </a:spcAft>
              <a:buFont typeface="Arial" panose="020B0604020202020204" pitchFamily="34" charset="0"/>
              <a:buChar char="•"/>
            </a:pPr>
            <a:r>
              <a:rPr lang="en-US" sz="2400" dirty="0">
                <a:latin typeface="Comic Sans MS" panose="030F0702030302020204" pitchFamily="66" charset="0"/>
              </a:rPr>
              <a:t>I</a:t>
            </a:r>
            <a:r>
              <a:rPr lang="en-US" sz="2400" b="0" i="0" u="none" strike="noStrike" baseline="0" dirty="0">
                <a:latin typeface="Comic Sans MS" panose="030F0702030302020204" pitchFamily="66" charset="0"/>
              </a:rPr>
              <a:t>ndividuals </a:t>
            </a:r>
            <a:r>
              <a:rPr lang="en-IN" sz="2400" b="0" i="0" u="none" strike="noStrike" baseline="0" dirty="0">
                <a:latin typeface="Comic Sans MS" panose="030F0702030302020204" pitchFamily="66" charset="0"/>
              </a:rPr>
              <a:t>discharged from the intensive care unit after covid-19 experienced greater rates of death and readmission than those not admitted to the intensive care unit.</a:t>
            </a:r>
            <a:endParaRPr lang="en-US" sz="2400" dirty="0">
              <a:latin typeface="Comic Sans MS" panose="030F0702030302020204" pitchFamily="66" charset="0"/>
            </a:endParaRPr>
          </a:p>
        </p:txBody>
      </p:sp>
    </p:spTree>
    <p:extLst>
      <p:ext uri="{BB962C8B-B14F-4D97-AF65-F5344CB8AC3E}">
        <p14:creationId xmlns:p14="http://schemas.microsoft.com/office/powerpoint/2010/main" val="38406129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35519-24DD-4D0A-B68C-4402C79EC441}"/>
              </a:ext>
            </a:extLst>
          </p:cNvPr>
          <p:cNvSpPr>
            <a:spLocks noGrp="1"/>
          </p:cNvSpPr>
          <p:nvPr>
            <p:ph type="title"/>
          </p:nvPr>
        </p:nvSpPr>
        <p:spPr/>
        <p:txBody>
          <a:bodyPr>
            <a:normAutofit/>
          </a:bodyPr>
          <a:lstStyle/>
          <a:p>
            <a:pPr algn="ctr"/>
            <a:r>
              <a:rPr lang="en-US" sz="4800" b="1" dirty="0">
                <a:solidFill>
                  <a:srgbClr val="C00000"/>
                </a:solidFill>
                <a:effectLst>
                  <a:outerShdw blurRad="38100" dist="38100" dir="2700000" algn="tl">
                    <a:srgbClr val="000000">
                      <a:alpha val="43137"/>
                    </a:srgbClr>
                  </a:outerShdw>
                </a:effectLst>
                <a:latin typeface="Comic Sans MS" panose="030F0702030302020204" pitchFamily="66" charset="0"/>
              </a:rPr>
              <a:t>STRENGTHS</a:t>
            </a:r>
            <a:endParaRPr lang="en-US" sz="4800" dirty="0">
              <a:solidFill>
                <a:srgbClr val="C00000"/>
              </a:solidFill>
              <a:effectLst>
                <a:outerShdw blurRad="38100" dist="38100" dir="2700000" algn="tl">
                  <a:srgbClr val="000000">
                    <a:alpha val="43137"/>
                  </a:srgbClr>
                </a:outerShdw>
              </a:effectLst>
              <a:latin typeface="Comic Sans MS" panose="030F0702030302020204" pitchFamily="66" charset="0"/>
            </a:endParaRPr>
          </a:p>
        </p:txBody>
      </p:sp>
      <p:sp>
        <p:nvSpPr>
          <p:cNvPr id="3" name="Content Placeholder 2">
            <a:extLst>
              <a:ext uri="{FF2B5EF4-FFF2-40B4-BE49-F238E27FC236}">
                <a16:creationId xmlns:a16="http://schemas.microsoft.com/office/drawing/2014/main" id="{9A4405A8-74F0-44E2-93F4-009B75C69728}"/>
              </a:ext>
            </a:extLst>
          </p:cNvPr>
          <p:cNvSpPr>
            <a:spLocks noGrp="1"/>
          </p:cNvSpPr>
          <p:nvPr>
            <p:ph idx="1"/>
          </p:nvPr>
        </p:nvSpPr>
        <p:spPr/>
        <p:txBody>
          <a:bodyPr>
            <a:normAutofit/>
          </a:bodyPr>
          <a:lstStyle/>
          <a:p>
            <a:pPr algn="just">
              <a:lnSpc>
                <a:spcPct val="100000"/>
              </a:lnSpc>
              <a:spcBef>
                <a:spcPts val="0"/>
              </a:spcBef>
              <a:spcAft>
                <a:spcPts val="1200"/>
              </a:spcAft>
            </a:pPr>
            <a:r>
              <a:rPr lang="en-US" sz="3200" dirty="0"/>
              <a:t>Large sample size</a:t>
            </a:r>
          </a:p>
          <a:p>
            <a:pPr algn="just">
              <a:lnSpc>
                <a:spcPct val="100000"/>
              </a:lnSpc>
              <a:spcBef>
                <a:spcPts val="0"/>
              </a:spcBef>
              <a:spcAft>
                <a:spcPts val="1200"/>
              </a:spcAft>
            </a:pPr>
            <a:r>
              <a:rPr lang="en-US" sz="3200" dirty="0"/>
              <a:t>Its completeness</a:t>
            </a:r>
          </a:p>
          <a:p>
            <a:pPr algn="just">
              <a:lnSpc>
                <a:spcPct val="100000"/>
              </a:lnSpc>
              <a:spcBef>
                <a:spcPts val="0"/>
              </a:spcBef>
              <a:spcAft>
                <a:spcPts val="1200"/>
              </a:spcAft>
            </a:pPr>
            <a:r>
              <a:rPr lang="en-US" sz="3200" b="0" i="0" u="none" strike="noStrike" baseline="0" dirty="0"/>
              <a:t>All individuals in England </a:t>
            </a:r>
            <a:r>
              <a:rPr lang="en-IN" sz="3200" b="0" i="0" u="none" strike="noStrike" baseline="0" dirty="0"/>
              <a:t>admitted to hospital with covid-19 observed over a follow-up period of several months, matched to general population controls from 10 years of clinical </a:t>
            </a:r>
            <a:r>
              <a:rPr lang="en-US" sz="3200" b="0" i="0" u="none" strike="noStrike" baseline="0" dirty="0"/>
              <a:t>records.</a:t>
            </a:r>
            <a:endParaRPr lang="en-US" sz="3200" dirty="0"/>
          </a:p>
        </p:txBody>
      </p:sp>
    </p:spTree>
    <p:extLst>
      <p:ext uri="{BB962C8B-B14F-4D97-AF65-F5344CB8AC3E}">
        <p14:creationId xmlns:p14="http://schemas.microsoft.com/office/powerpoint/2010/main" val="22677232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60781-1788-4F41-92A0-1163D2ECF4C1}"/>
              </a:ext>
            </a:extLst>
          </p:cNvPr>
          <p:cNvSpPr>
            <a:spLocks noGrp="1"/>
          </p:cNvSpPr>
          <p:nvPr>
            <p:ph type="title"/>
          </p:nvPr>
        </p:nvSpPr>
        <p:spPr>
          <a:xfrm>
            <a:off x="1342293" y="92764"/>
            <a:ext cx="8911687" cy="1280890"/>
          </a:xfrm>
        </p:spPr>
        <p:txBody>
          <a:bodyPr>
            <a:normAutofit/>
          </a:bodyPr>
          <a:lstStyle/>
          <a:p>
            <a:pPr algn="ctr"/>
            <a:r>
              <a:rPr lang="en-US" sz="4800" b="1" dirty="0">
                <a:solidFill>
                  <a:srgbClr val="C00000"/>
                </a:solidFill>
                <a:effectLst>
                  <a:outerShdw blurRad="38100" dist="38100" dir="2700000" algn="tl">
                    <a:srgbClr val="000000">
                      <a:alpha val="43137"/>
                    </a:srgbClr>
                  </a:outerShdw>
                </a:effectLst>
                <a:latin typeface="Comic Sans MS" panose="030F0702030302020204" pitchFamily="66" charset="0"/>
              </a:rPr>
              <a:t>LIMITATIONS</a:t>
            </a:r>
            <a:endParaRPr lang="en-US" sz="4800" dirty="0">
              <a:solidFill>
                <a:srgbClr val="C00000"/>
              </a:solidFill>
              <a:effectLst>
                <a:outerShdw blurRad="38100" dist="38100" dir="2700000" algn="tl">
                  <a:srgbClr val="000000">
                    <a:alpha val="43137"/>
                  </a:srgbClr>
                </a:outerShdw>
              </a:effectLst>
              <a:latin typeface="Comic Sans MS" panose="030F0702030302020204" pitchFamily="66" charset="0"/>
            </a:endParaRPr>
          </a:p>
        </p:txBody>
      </p:sp>
      <p:sp>
        <p:nvSpPr>
          <p:cNvPr id="3" name="Content Placeholder 2">
            <a:extLst>
              <a:ext uri="{FF2B5EF4-FFF2-40B4-BE49-F238E27FC236}">
                <a16:creationId xmlns:a16="http://schemas.microsoft.com/office/drawing/2014/main" id="{ADF1C996-D181-4801-A311-E8268D06B946}"/>
              </a:ext>
            </a:extLst>
          </p:cNvPr>
          <p:cNvSpPr>
            <a:spLocks noGrp="1"/>
          </p:cNvSpPr>
          <p:nvPr>
            <p:ph idx="1"/>
          </p:nvPr>
        </p:nvSpPr>
        <p:spPr>
          <a:xfrm>
            <a:off x="669064" y="1462929"/>
            <a:ext cx="11277130" cy="4987031"/>
          </a:xfrm>
        </p:spPr>
        <p:txBody>
          <a:bodyPr>
            <a:noAutofit/>
          </a:bodyPr>
          <a:lstStyle/>
          <a:p>
            <a:pPr algn="just">
              <a:lnSpc>
                <a:spcPct val="110000"/>
              </a:lnSpc>
              <a:spcBef>
                <a:spcPts val="0"/>
              </a:spcBef>
              <a:spcAft>
                <a:spcPts val="2400"/>
              </a:spcAft>
            </a:pPr>
            <a:r>
              <a:rPr lang="en-IN" b="1" i="0" u="none" strike="noStrike" baseline="0" dirty="0">
                <a:solidFill>
                  <a:srgbClr val="0000FF"/>
                </a:solidFill>
                <a:latin typeface="Arial" panose="020B0604020202020204" pitchFamily="34" charset="0"/>
                <a:cs typeface="Arial" panose="020B0604020202020204" pitchFamily="34" charset="0"/>
              </a:rPr>
              <a:t>Did not analyse the most common </a:t>
            </a:r>
            <a:r>
              <a:rPr lang="en-US" b="1" i="0" u="none" strike="noStrike" baseline="0" dirty="0">
                <a:solidFill>
                  <a:srgbClr val="0000FF"/>
                </a:solidFill>
                <a:latin typeface="Arial" panose="020B0604020202020204" pitchFamily="34" charset="0"/>
                <a:cs typeface="Arial" panose="020B0604020202020204" pitchFamily="34" charset="0"/>
              </a:rPr>
              <a:t>reasons for readmission.</a:t>
            </a:r>
          </a:p>
          <a:p>
            <a:pPr algn="just">
              <a:lnSpc>
                <a:spcPct val="110000"/>
              </a:lnSpc>
              <a:spcBef>
                <a:spcPts val="0"/>
              </a:spcBef>
              <a:spcAft>
                <a:spcPts val="2400"/>
              </a:spcAft>
            </a:pPr>
            <a:r>
              <a:rPr lang="en-IN" b="0" i="0" u="none" strike="noStrike" baseline="0" dirty="0">
                <a:latin typeface="Arial" panose="020B0604020202020204" pitchFamily="34" charset="0"/>
                <a:cs typeface="Arial" panose="020B0604020202020204" pitchFamily="34" charset="0"/>
              </a:rPr>
              <a:t>Like all observational studies, </a:t>
            </a:r>
            <a:r>
              <a:rPr lang="en-IN" b="1" i="0" u="none" strike="noStrike" baseline="0" dirty="0">
                <a:solidFill>
                  <a:srgbClr val="0000FF"/>
                </a:solidFill>
                <a:latin typeface="Arial" panose="020B0604020202020204" pitchFamily="34" charset="0"/>
                <a:cs typeface="Arial" panose="020B0604020202020204" pitchFamily="34" charset="0"/>
              </a:rPr>
              <a:t>residual </a:t>
            </a:r>
            <a:r>
              <a:rPr lang="en-US" b="1" i="0" u="none" strike="noStrike" baseline="0" dirty="0">
                <a:solidFill>
                  <a:srgbClr val="0000FF"/>
                </a:solidFill>
                <a:latin typeface="Arial" panose="020B0604020202020204" pitchFamily="34" charset="0"/>
                <a:cs typeface="Arial" panose="020B0604020202020204" pitchFamily="34" charset="0"/>
              </a:rPr>
              <a:t>confounding </a:t>
            </a:r>
            <a:r>
              <a:rPr lang="en-US" b="1" dirty="0">
                <a:solidFill>
                  <a:srgbClr val="0000FF"/>
                </a:solidFill>
                <a:latin typeface="Arial" panose="020B0604020202020204" pitchFamily="34" charset="0"/>
                <a:cs typeface="Arial" panose="020B0604020202020204" pitchFamily="34" charset="0"/>
              </a:rPr>
              <a:t>wa</a:t>
            </a:r>
            <a:r>
              <a:rPr lang="en-US" b="1" i="0" u="none" strike="noStrike" baseline="0" dirty="0">
                <a:solidFill>
                  <a:srgbClr val="0000FF"/>
                </a:solidFill>
                <a:latin typeface="Arial" panose="020B0604020202020204" pitchFamily="34" charset="0"/>
                <a:cs typeface="Arial" panose="020B0604020202020204" pitchFamily="34" charset="0"/>
              </a:rPr>
              <a:t>s possible.</a:t>
            </a:r>
            <a:endParaRPr lang="en-US" b="0" i="0" u="none" strike="noStrike" baseline="0" dirty="0">
              <a:latin typeface="Arial" panose="020B0604020202020204" pitchFamily="34" charset="0"/>
              <a:cs typeface="Arial" panose="020B0604020202020204" pitchFamily="34" charset="0"/>
            </a:endParaRPr>
          </a:p>
          <a:p>
            <a:pPr algn="just">
              <a:lnSpc>
                <a:spcPct val="110000"/>
              </a:lnSpc>
              <a:spcBef>
                <a:spcPts val="0"/>
              </a:spcBef>
              <a:spcAft>
                <a:spcPts val="2400"/>
              </a:spcAft>
            </a:pPr>
            <a:r>
              <a:rPr lang="en-IN" b="0" i="0" u="none" strike="noStrike" baseline="0" dirty="0">
                <a:latin typeface="Arial" panose="020B0604020202020204" pitchFamily="34" charset="0"/>
                <a:cs typeface="Arial" panose="020B0604020202020204" pitchFamily="34" charset="0"/>
              </a:rPr>
              <a:t>Limited events in the control group meant they could not disaggregate rate ratios stratified by age and ethnicity beyond age less than 70 versus 70 or older and white versus non-white groups, despite likely variations in outcomes within these groups.</a:t>
            </a:r>
          </a:p>
          <a:p>
            <a:pPr algn="just">
              <a:lnSpc>
                <a:spcPct val="110000"/>
              </a:lnSpc>
              <a:spcBef>
                <a:spcPts val="0"/>
              </a:spcBef>
              <a:spcAft>
                <a:spcPts val="2400"/>
              </a:spcAft>
            </a:pPr>
            <a:r>
              <a:rPr lang="en-IN" b="1" i="0" u="none" strike="noStrike" baseline="0" dirty="0">
                <a:solidFill>
                  <a:srgbClr val="0000FF"/>
                </a:solidFill>
                <a:latin typeface="Arial" panose="020B0604020202020204" pitchFamily="34" charset="0"/>
                <a:cs typeface="Arial" panose="020B0604020202020204" pitchFamily="34" charset="0"/>
              </a:rPr>
              <a:t>Undiagnosed hypertension and diabetes were classified as not having these conditions.</a:t>
            </a:r>
          </a:p>
        </p:txBody>
      </p:sp>
    </p:spTree>
    <p:extLst>
      <p:ext uri="{BB962C8B-B14F-4D97-AF65-F5344CB8AC3E}">
        <p14:creationId xmlns:p14="http://schemas.microsoft.com/office/powerpoint/2010/main" val="23744267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60781-1788-4F41-92A0-1163D2ECF4C1}"/>
              </a:ext>
            </a:extLst>
          </p:cNvPr>
          <p:cNvSpPr>
            <a:spLocks noGrp="1"/>
          </p:cNvSpPr>
          <p:nvPr>
            <p:ph type="title"/>
          </p:nvPr>
        </p:nvSpPr>
        <p:spPr>
          <a:xfrm>
            <a:off x="1209773" y="-92764"/>
            <a:ext cx="8911687" cy="1280890"/>
          </a:xfrm>
        </p:spPr>
        <p:txBody>
          <a:bodyPr>
            <a:normAutofit/>
          </a:bodyPr>
          <a:lstStyle/>
          <a:p>
            <a:pPr algn="ctr"/>
            <a:r>
              <a:rPr lang="en-US" sz="4800" b="1" dirty="0">
                <a:solidFill>
                  <a:srgbClr val="C00000"/>
                </a:solidFill>
                <a:effectLst>
                  <a:outerShdw blurRad="38100" dist="38100" dir="2700000" algn="tl">
                    <a:srgbClr val="000000">
                      <a:alpha val="43137"/>
                    </a:srgbClr>
                  </a:outerShdw>
                </a:effectLst>
                <a:latin typeface="Comic Sans MS" panose="030F0702030302020204" pitchFamily="66" charset="0"/>
              </a:rPr>
              <a:t>LIMITATIONS</a:t>
            </a:r>
            <a:endParaRPr lang="en-US" sz="4800" dirty="0">
              <a:solidFill>
                <a:srgbClr val="C00000"/>
              </a:solidFill>
              <a:effectLst>
                <a:outerShdw blurRad="38100" dist="38100" dir="2700000" algn="tl">
                  <a:srgbClr val="000000">
                    <a:alpha val="43137"/>
                  </a:srgbClr>
                </a:outerShdw>
              </a:effectLst>
              <a:latin typeface="Comic Sans MS" panose="030F0702030302020204" pitchFamily="66" charset="0"/>
            </a:endParaRPr>
          </a:p>
        </p:txBody>
      </p:sp>
      <p:sp>
        <p:nvSpPr>
          <p:cNvPr id="3" name="Content Placeholder 2">
            <a:extLst>
              <a:ext uri="{FF2B5EF4-FFF2-40B4-BE49-F238E27FC236}">
                <a16:creationId xmlns:a16="http://schemas.microsoft.com/office/drawing/2014/main" id="{ADF1C996-D181-4801-A311-E8268D06B946}"/>
              </a:ext>
            </a:extLst>
          </p:cNvPr>
          <p:cNvSpPr>
            <a:spLocks noGrp="1"/>
          </p:cNvSpPr>
          <p:nvPr>
            <p:ph idx="1"/>
          </p:nvPr>
        </p:nvSpPr>
        <p:spPr>
          <a:xfrm>
            <a:off x="452755" y="1465262"/>
            <a:ext cx="11257464" cy="5073190"/>
          </a:xfrm>
        </p:spPr>
        <p:txBody>
          <a:bodyPr>
            <a:noAutofit/>
          </a:bodyPr>
          <a:lstStyle/>
          <a:p>
            <a:pPr algn="just">
              <a:lnSpc>
                <a:spcPct val="110000"/>
              </a:lnSpc>
              <a:spcBef>
                <a:spcPts val="0"/>
              </a:spcBef>
              <a:spcAft>
                <a:spcPts val="2400"/>
              </a:spcAft>
            </a:pPr>
            <a:r>
              <a:rPr lang="en-IN" b="0" i="0" u="none" strike="noStrike" baseline="0" dirty="0">
                <a:latin typeface="Arial" panose="020B0604020202020204" pitchFamily="34" charset="0"/>
                <a:cs typeface="Arial" panose="020B0604020202020204" pitchFamily="34" charset="0"/>
              </a:rPr>
              <a:t>Performing </a:t>
            </a:r>
            <a:r>
              <a:rPr lang="en-IN" b="1" i="0" u="none" strike="noStrike" baseline="0" dirty="0">
                <a:solidFill>
                  <a:srgbClr val="0000FF"/>
                </a:solidFill>
                <a:latin typeface="Arial" panose="020B0604020202020204" pitchFamily="34" charset="0"/>
                <a:cs typeface="Arial" panose="020B0604020202020204" pitchFamily="34" charset="0"/>
              </a:rPr>
              <a:t>multiple imputation for missing values was not practical because of the size of the study</a:t>
            </a:r>
            <a:r>
              <a:rPr lang="en-IN" b="0" i="0" u="none" strike="noStrike" baseline="0" dirty="0">
                <a:solidFill>
                  <a:srgbClr val="00B050"/>
                </a:solidFill>
                <a:latin typeface="Arial" panose="020B0604020202020204" pitchFamily="34" charset="0"/>
                <a:cs typeface="Arial" panose="020B0604020202020204" pitchFamily="34" charset="0"/>
              </a:rPr>
              <a:t>.</a:t>
            </a:r>
          </a:p>
          <a:p>
            <a:pPr algn="just">
              <a:lnSpc>
                <a:spcPct val="110000"/>
              </a:lnSpc>
              <a:spcBef>
                <a:spcPts val="0"/>
              </a:spcBef>
              <a:spcAft>
                <a:spcPts val="2400"/>
              </a:spcAft>
            </a:pPr>
            <a:r>
              <a:rPr lang="en-IN" dirty="0">
                <a:latin typeface="Arial" panose="020B0604020202020204" pitchFamily="34" charset="0"/>
                <a:cs typeface="Arial" panose="020B0604020202020204" pitchFamily="34" charset="0"/>
              </a:rPr>
              <a:t>They </a:t>
            </a:r>
            <a:r>
              <a:rPr lang="en-IN" b="1" i="0" u="none" strike="noStrike" baseline="0" dirty="0">
                <a:solidFill>
                  <a:srgbClr val="0000FF"/>
                </a:solidFill>
                <a:latin typeface="Arial" panose="020B0604020202020204" pitchFamily="34" charset="0"/>
                <a:cs typeface="Arial" panose="020B0604020202020204" pitchFamily="34" charset="0"/>
              </a:rPr>
              <a:t>could not access testing data </a:t>
            </a:r>
            <a:r>
              <a:rPr lang="en-IN" b="0" i="0" u="none" strike="noStrike" baseline="0" dirty="0">
                <a:latin typeface="Arial" panose="020B0604020202020204" pitchFamily="34" charset="0"/>
                <a:cs typeface="Arial" panose="020B0604020202020204" pitchFamily="34" charset="0"/>
              </a:rPr>
              <a:t>so some individuals with covid-19 who did not require admission to hospital might have been matched in the </a:t>
            </a:r>
            <a:r>
              <a:rPr lang="en-US" b="0" i="0" u="none" strike="noStrike" baseline="0" dirty="0">
                <a:latin typeface="Arial" panose="020B0604020202020204" pitchFamily="34" charset="0"/>
                <a:cs typeface="Arial" panose="020B0604020202020204" pitchFamily="34" charset="0"/>
              </a:rPr>
              <a:t>control group.</a:t>
            </a:r>
          </a:p>
          <a:p>
            <a:pPr algn="just">
              <a:lnSpc>
                <a:spcPct val="110000"/>
              </a:lnSpc>
              <a:spcBef>
                <a:spcPts val="0"/>
              </a:spcBef>
              <a:spcAft>
                <a:spcPts val="2400"/>
              </a:spcAft>
            </a:pPr>
            <a:r>
              <a:rPr lang="en-IN" b="1" i="0" u="none" strike="noStrike" baseline="0" dirty="0">
                <a:solidFill>
                  <a:srgbClr val="0000FF"/>
                </a:solidFill>
                <a:latin typeface="Arial" panose="020B0604020202020204" pitchFamily="34" charset="0"/>
                <a:cs typeface="Arial" panose="020B0604020202020204" pitchFamily="34" charset="0"/>
              </a:rPr>
              <a:t>Unlikely to fully capture the lived experiences of individuals with post-covid syndrome </a:t>
            </a:r>
            <a:r>
              <a:rPr lang="en-IN" b="0" i="0" u="none" strike="noStrike" baseline="0" dirty="0">
                <a:latin typeface="Arial" panose="020B0604020202020204" pitchFamily="34" charset="0"/>
                <a:cs typeface="Arial" panose="020B0604020202020204" pitchFamily="34" charset="0"/>
              </a:rPr>
              <a:t>(such as fatigue, disturbances in taste and smell, and anxiety).</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40289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49CD33-7568-4C65-A151-F55583C2CF3B}"/>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01861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066748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0683550-FC02-47D5-A2C8-04D634DABF53}"/>
              </a:ext>
            </a:extLst>
          </p:cNvPr>
          <p:cNvSpPr txBox="1"/>
          <p:nvPr/>
        </p:nvSpPr>
        <p:spPr>
          <a:xfrm>
            <a:off x="531494" y="3993558"/>
            <a:ext cx="10955656" cy="1815882"/>
          </a:xfrm>
          <a:prstGeom prst="rect">
            <a:avLst/>
          </a:prstGeom>
          <a:noFill/>
        </p:spPr>
        <p:txBody>
          <a:bodyPr wrap="square">
            <a:spAutoFit/>
          </a:bodyPr>
          <a:lstStyle/>
          <a:p>
            <a:pPr algn="just"/>
            <a:r>
              <a:rPr lang="en-IN" sz="2800" b="0" i="0" u="none" strike="noStrike" baseline="0" dirty="0">
                <a:latin typeface="Times New Roman" panose="02020603050405020304" pitchFamily="18" charset="0"/>
              </a:rPr>
              <a:t>Rates of readmission or death were higher than pneumonia or heart failure during the first 10 days after discharge following COVID-19 hospitalization, suggesting a period of heightened risk of clinical deterioration. </a:t>
            </a:r>
            <a:endParaRPr lang="en-US" sz="2800" dirty="0"/>
          </a:p>
        </p:txBody>
      </p:sp>
      <p:pic>
        <p:nvPicPr>
          <p:cNvPr id="7" name="Picture 6">
            <a:extLst>
              <a:ext uri="{FF2B5EF4-FFF2-40B4-BE49-F238E27FC236}">
                <a16:creationId xmlns:a16="http://schemas.microsoft.com/office/drawing/2014/main" id="{930CABC5-4401-46BE-924A-00F9898E6D46}"/>
              </a:ext>
            </a:extLst>
          </p:cNvPr>
          <p:cNvPicPr>
            <a:picLocks noChangeAspect="1"/>
          </p:cNvPicPr>
          <p:nvPr/>
        </p:nvPicPr>
        <p:blipFill rotWithShape="1">
          <a:blip r:embed="rId2"/>
          <a:srcRect l="1491" t="31388" r="51531" b="43056"/>
          <a:stretch/>
        </p:blipFill>
        <p:spPr>
          <a:xfrm>
            <a:off x="419100" y="234314"/>
            <a:ext cx="10801350" cy="3305175"/>
          </a:xfrm>
          <a:prstGeom prst="rect">
            <a:avLst/>
          </a:prstGeom>
        </p:spPr>
      </p:pic>
      <p:sp>
        <p:nvSpPr>
          <p:cNvPr id="11" name="Rectangle 10">
            <a:extLst>
              <a:ext uri="{FF2B5EF4-FFF2-40B4-BE49-F238E27FC236}">
                <a16:creationId xmlns:a16="http://schemas.microsoft.com/office/drawing/2014/main" id="{2F666811-7760-4415-883F-4B4565007567}"/>
              </a:ext>
            </a:extLst>
          </p:cNvPr>
          <p:cNvSpPr/>
          <p:nvPr/>
        </p:nvSpPr>
        <p:spPr>
          <a:xfrm>
            <a:off x="10746377" y="400594"/>
            <a:ext cx="653143" cy="4963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E4BC1205-43BA-4B3A-8E34-78184F60D2A5}"/>
              </a:ext>
            </a:extLst>
          </p:cNvPr>
          <p:cNvSpPr txBox="1"/>
          <p:nvPr/>
        </p:nvSpPr>
        <p:spPr>
          <a:xfrm>
            <a:off x="7485016" y="400594"/>
            <a:ext cx="4484371" cy="707886"/>
          </a:xfrm>
          <a:prstGeom prst="rect">
            <a:avLst/>
          </a:prstGeom>
          <a:noFill/>
        </p:spPr>
        <p:txBody>
          <a:bodyPr wrap="square" rtlCol="0">
            <a:spAutoFit/>
          </a:bodyPr>
          <a:lstStyle/>
          <a:p>
            <a:r>
              <a:rPr lang="en-US" sz="2000" b="1" dirty="0">
                <a:effectLst/>
                <a:latin typeface="Segoe UI" panose="020B0502040204020203" pitchFamily="34" charset="0"/>
                <a:ea typeface="Times New Roman" panose="02020603050405020304" pitchFamily="18" charset="0"/>
                <a:cs typeface="Times New Roman" panose="02020603050405020304" pitchFamily="18" charset="0"/>
              </a:rPr>
              <a:t>JAMA. 2021 Jan 19;325(3):304-306.</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b="1" dirty="0"/>
          </a:p>
        </p:txBody>
      </p:sp>
    </p:spTree>
    <p:extLst>
      <p:ext uri="{BB962C8B-B14F-4D97-AF65-F5344CB8AC3E}">
        <p14:creationId xmlns:p14="http://schemas.microsoft.com/office/powerpoint/2010/main" val="36602879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D38FE4-E0F0-4DDD-B540-D6E563F38820}"/>
              </a:ext>
            </a:extLst>
          </p:cNvPr>
          <p:cNvPicPr>
            <a:picLocks noChangeAspect="1"/>
          </p:cNvPicPr>
          <p:nvPr/>
        </p:nvPicPr>
        <p:blipFill>
          <a:blip r:embed="rId2"/>
          <a:stretch>
            <a:fillRect/>
          </a:stretch>
        </p:blipFill>
        <p:spPr>
          <a:xfrm>
            <a:off x="200025" y="552450"/>
            <a:ext cx="11106150" cy="2419350"/>
          </a:xfrm>
          <a:prstGeom prst="rect">
            <a:avLst/>
          </a:prstGeom>
        </p:spPr>
      </p:pic>
      <p:sp>
        <p:nvSpPr>
          <p:cNvPr id="11" name="TextBox 10">
            <a:extLst>
              <a:ext uri="{FF2B5EF4-FFF2-40B4-BE49-F238E27FC236}">
                <a16:creationId xmlns:a16="http://schemas.microsoft.com/office/drawing/2014/main" id="{C782BF3C-C660-4A8F-AE9D-6840EBF5E663}"/>
              </a:ext>
            </a:extLst>
          </p:cNvPr>
          <p:cNvSpPr txBox="1"/>
          <p:nvPr/>
        </p:nvSpPr>
        <p:spPr>
          <a:xfrm>
            <a:off x="809897" y="3376745"/>
            <a:ext cx="10371910" cy="2062103"/>
          </a:xfrm>
          <a:prstGeom prst="rect">
            <a:avLst/>
          </a:prstGeom>
          <a:noFill/>
        </p:spPr>
        <p:txBody>
          <a:bodyPr wrap="square">
            <a:spAutoFit/>
          </a:bodyPr>
          <a:lstStyle/>
          <a:p>
            <a:pPr algn="just">
              <a:spcAft>
                <a:spcPts val="1200"/>
              </a:spcAft>
            </a:pPr>
            <a:r>
              <a:rPr lang="en-IN" sz="3200" b="0" i="0" u="none" strike="noStrike" baseline="0" dirty="0">
                <a:latin typeface="Lucida Sans" panose="020B0602030504020204" pitchFamily="34" charset="0"/>
              </a:rPr>
              <a:t>In a young, low-risk population with ongoing symptoms, almost 70% of individuals have impairment in one or more organs four months after initial symptoms of SARS-CoV-2 infection.</a:t>
            </a:r>
            <a:endParaRPr lang="en-US" sz="3200" dirty="0"/>
          </a:p>
        </p:txBody>
      </p:sp>
    </p:spTree>
    <p:extLst>
      <p:ext uri="{BB962C8B-B14F-4D97-AF65-F5344CB8AC3E}">
        <p14:creationId xmlns:p14="http://schemas.microsoft.com/office/powerpoint/2010/main" val="38739262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1185DB-5814-472D-BC92-A2542EBF61F7}"/>
              </a:ext>
            </a:extLst>
          </p:cNvPr>
          <p:cNvPicPr>
            <a:picLocks noChangeAspect="1"/>
          </p:cNvPicPr>
          <p:nvPr/>
        </p:nvPicPr>
        <p:blipFill>
          <a:blip r:embed="rId2"/>
          <a:stretch>
            <a:fillRect/>
          </a:stretch>
        </p:blipFill>
        <p:spPr>
          <a:xfrm>
            <a:off x="509587" y="104775"/>
            <a:ext cx="10918047" cy="5743575"/>
          </a:xfrm>
          <a:prstGeom prst="rect">
            <a:avLst/>
          </a:prstGeom>
        </p:spPr>
      </p:pic>
      <p:sp>
        <p:nvSpPr>
          <p:cNvPr id="5" name="TextBox 4">
            <a:extLst>
              <a:ext uri="{FF2B5EF4-FFF2-40B4-BE49-F238E27FC236}">
                <a16:creationId xmlns:a16="http://schemas.microsoft.com/office/drawing/2014/main" id="{FCDBD962-F232-436F-916D-A46CA1FE2413}"/>
              </a:ext>
            </a:extLst>
          </p:cNvPr>
          <p:cNvSpPr txBox="1"/>
          <p:nvPr/>
        </p:nvSpPr>
        <p:spPr>
          <a:xfrm>
            <a:off x="574764" y="4235837"/>
            <a:ext cx="11033761" cy="2062103"/>
          </a:xfrm>
          <a:prstGeom prst="rect">
            <a:avLst/>
          </a:prstGeom>
          <a:solidFill>
            <a:schemeClr val="tx1"/>
          </a:solidFill>
        </p:spPr>
        <p:txBody>
          <a:bodyPr wrap="square">
            <a:spAutoFit/>
          </a:bodyPr>
          <a:lstStyle/>
          <a:p>
            <a:pPr algn="just"/>
            <a:r>
              <a:rPr lang="en-IN" sz="3200" b="0" i="0" u="none" strike="noStrike" baseline="0" dirty="0">
                <a:solidFill>
                  <a:schemeClr val="bg1"/>
                </a:solidFill>
                <a:latin typeface="Times New Roman" panose="02020603050405020304" pitchFamily="18" charset="0"/>
              </a:rPr>
              <a:t>Although intensive care utilization was frequent (42%), the majority of hospitalized patients were discharged alive (86%). However, survivors of COVID-19 have substantial new comorbidities and needs after discharge.</a:t>
            </a:r>
            <a:endParaRPr lang="en-US" sz="3200" dirty="0">
              <a:solidFill>
                <a:schemeClr val="bg1"/>
              </a:solidFill>
            </a:endParaRPr>
          </a:p>
        </p:txBody>
      </p:sp>
    </p:spTree>
    <p:extLst>
      <p:ext uri="{BB962C8B-B14F-4D97-AF65-F5344CB8AC3E}">
        <p14:creationId xmlns:p14="http://schemas.microsoft.com/office/powerpoint/2010/main" val="1613315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3B2C6A3-B022-414B-AA61-9A334577B942}"/>
              </a:ext>
            </a:extLst>
          </p:cNvPr>
          <p:cNvSpPr txBox="1"/>
          <p:nvPr/>
        </p:nvSpPr>
        <p:spPr>
          <a:xfrm>
            <a:off x="370855" y="4040671"/>
            <a:ext cx="11476796" cy="2308324"/>
          </a:xfrm>
          <a:prstGeom prst="rect">
            <a:avLst/>
          </a:prstGeom>
          <a:noFill/>
        </p:spPr>
        <p:txBody>
          <a:bodyPr wrap="square" rtlCol="0">
            <a:spAutoFit/>
          </a:bodyPr>
          <a:lstStyle/>
          <a:p>
            <a:pPr algn="just"/>
            <a:r>
              <a:rPr lang="en-IN" sz="3600" b="0" i="0" u="none" strike="noStrike" baseline="0" dirty="0">
                <a:solidFill>
                  <a:srgbClr val="231F20"/>
                </a:solidFill>
                <a:latin typeface="MetaProNormal-Regular"/>
              </a:rPr>
              <a:t>Among people admitted to hospital, compared with seasonal influenza, covid-19 was associated with increased risk of extrapulmonary organ dysfunction, death, and increased health resource use.</a:t>
            </a:r>
            <a:endParaRPr lang="en-US" sz="3600" dirty="0"/>
          </a:p>
        </p:txBody>
      </p:sp>
      <p:pic>
        <p:nvPicPr>
          <p:cNvPr id="5" name="Picture 4">
            <a:extLst>
              <a:ext uri="{FF2B5EF4-FFF2-40B4-BE49-F238E27FC236}">
                <a16:creationId xmlns:a16="http://schemas.microsoft.com/office/drawing/2014/main" id="{A545D9EE-FC89-4C39-B1C6-B5A74DBDAC87}"/>
              </a:ext>
            </a:extLst>
          </p:cNvPr>
          <p:cNvPicPr>
            <a:picLocks noChangeAspect="1"/>
          </p:cNvPicPr>
          <p:nvPr/>
        </p:nvPicPr>
        <p:blipFill>
          <a:blip r:embed="rId2"/>
          <a:stretch>
            <a:fillRect/>
          </a:stretch>
        </p:blipFill>
        <p:spPr>
          <a:xfrm>
            <a:off x="13253" y="0"/>
            <a:ext cx="12192000" cy="3545585"/>
          </a:xfrm>
          <a:prstGeom prst="rect">
            <a:avLst/>
          </a:prstGeom>
        </p:spPr>
      </p:pic>
      <p:pic>
        <p:nvPicPr>
          <p:cNvPr id="7" name="Picture 6">
            <a:extLst>
              <a:ext uri="{FF2B5EF4-FFF2-40B4-BE49-F238E27FC236}">
                <a16:creationId xmlns:a16="http://schemas.microsoft.com/office/drawing/2014/main" id="{D4A168A2-0117-433F-8015-BF5584F98FB8}"/>
              </a:ext>
            </a:extLst>
          </p:cNvPr>
          <p:cNvPicPr>
            <a:picLocks noChangeAspect="1"/>
          </p:cNvPicPr>
          <p:nvPr/>
        </p:nvPicPr>
        <p:blipFill>
          <a:blip r:embed="rId3"/>
          <a:stretch>
            <a:fillRect/>
          </a:stretch>
        </p:blipFill>
        <p:spPr>
          <a:xfrm>
            <a:off x="8723451" y="6348995"/>
            <a:ext cx="3124200" cy="314325"/>
          </a:xfrm>
          <a:prstGeom prst="rect">
            <a:avLst/>
          </a:prstGeom>
        </p:spPr>
      </p:pic>
    </p:spTree>
    <p:extLst>
      <p:ext uri="{BB962C8B-B14F-4D97-AF65-F5344CB8AC3E}">
        <p14:creationId xmlns:p14="http://schemas.microsoft.com/office/powerpoint/2010/main" val="19132999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2DF01E4-214F-487A-9F2C-3A4BC1EAA96E}"/>
              </a:ext>
            </a:extLst>
          </p:cNvPr>
          <p:cNvSpPr txBox="1"/>
          <p:nvPr/>
        </p:nvSpPr>
        <p:spPr>
          <a:xfrm>
            <a:off x="654740" y="4820700"/>
            <a:ext cx="10451410" cy="1569660"/>
          </a:xfrm>
          <a:prstGeom prst="rect">
            <a:avLst/>
          </a:prstGeom>
          <a:noFill/>
        </p:spPr>
        <p:txBody>
          <a:bodyPr wrap="square" rtlCol="0">
            <a:spAutoFit/>
          </a:bodyPr>
          <a:lstStyle/>
          <a:p>
            <a:pPr algn="just"/>
            <a:r>
              <a:rPr lang="en-IN" sz="3200" b="0" i="0" u="none" strike="noStrike" baseline="0" dirty="0">
                <a:latin typeface="MetaSerifProBook-Regular"/>
              </a:rPr>
              <a:t>Pulmonary lesions were found in patients with covid-19 admitted to hospital in Wuhan, China, after a short follow-up of three weeks after discharge.</a:t>
            </a:r>
            <a:endParaRPr lang="en-US" sz="3200" dirty="0"/>
          </a:p>
        </p:txBody>
      </p:sp>
      <p:pic>
        <p:nvPicPr>
          <p:cNvPr id="5" name="Picture 4">
            <a:extLst>
              <a:ext uri="{FF2B5EF4-FFF2-40B4-BE49-F238E27FC236}">
                <a16:creationId xmlns:a16="http://schemas.microsoft.com/office/drawing/2014/main" id="{06A91CD8-128A-427A-B447-3296185DA7E2}"/>
              </a:ext>
            </a:extLst>
          </p:cNvPr>
          <p:cNvPicPr>
            <a:picLocks noChangeAspect="1"/>
          </p:cNvPicPr>
          <p:nvPr/>
        </p:nvPicPr>
        <p:blipFill>
          <a:blip r:embed="rId2"/>
          <a:stretch>
            <a:fillRect/>
          </a:stretch>
        </p:blipFill>
        <p:spPr>
          <a:xfrm>
            <a:off x="0" y="652305"/>
            <a:ext cx="12192000" cy="3697898"/>
          </a:xfrm>
          <a:prstGeom prst="rect">
            <a:avLst/>
          </a:prstGeom>
        </p:spPr>
      </p:pic>
      <p:pic>
        <p:nvPicPr>
          <p:cNvPr id="7" name="Picture 6">
            <a:extLst>
              <a:ext uri="{FF2B5EF4-FFF2-40B4-BE49-F238E27FC236}">
                <a16:creationId xmlns:a16="http://schemas.microsoft.com/office/drawing/2014/main" id="{88F75E7A-1B14-467E-8367-BBAE4A205E24}"/>
              </a:ext>
            </a:extLst>
          </p:cNvPr>
          <p:cNvPicPr>
            <a:picLocks noChangeAspect="1"/>
          </p:cNvPicPr>
          <p:nvPr/>
        </p:nvPicPr>
        <p:blipFill>
          <a:blip r:embed="rId3"/>
          <a:stretch>
            <a:fillRect/>
          </a:stretch>
        </p:blipFill>
        <p:spPr>
          <a:xfrm>
            <a:off x="0" y="71437"/>
            <a:ext cx="5067300" cy="676275"/>
          </a:xfrm>
          <a:prstGeom prst="rect">
            <a:avLst/>
          </a:prstGeom>
        </p:spPr>
      </p:pic>
    </p:spTree>
    <p:extLst>
      <p:ext uri="{BB962C8B-B14F-4D97-AF65-F5344CB8AC3E}">
        <p14:creationId xmlns:p14="http://schemas.microsoft.com/office/powerpoint/2010/main" val="62767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435802-7306-42CB-9E50-DB79FA296381}"/>
              </a:ext>
            </a:extLst>
          </p:cNvPr>
          <p:cNvSpPr txBox="1"/>
          <p:nvPr/>
        </p:nvSpPr>
        <p:spPr>
          <a:xfrm>
            <a:off x="442451" y="3632978"/>
            <a:ext cx="11307097" cy="3139321"/>
          </a:xfrm>
          <a:prstGeom prst="rect">
            <a:avLst/>
          </a:prstGeom>
          <a:noFill/>
        </p:spPr>
        <p:txBody>
          <a:bodyPr wrap="square" rtlCol="0">
            <a:spAutoFit/>
          </a:bodyPr>
          <a:lstStyle/>
          <a:p>
            <a:pPr marL="457200" indent="-457200" algn="just">
              <a:spcAft>
                <a:spcPts val="1200"/>
              </a:spcAft>
              <a:buFont typeface="Arial" panose="020B0604020202020204" pitchFamily="34" charset="0"/>
              <a:buChar char="•"/>
            </a:pPr>
            <a:r>
              <a:rPr lang="en-IN" sz="2800" b="0" i="0" u="none" strike="noStrike" baseline="0" dirty="0">
                <a:latin typeface="GuardianTextEgypGR-Regular"/>
              </a:rPr>
              <a:t>Of 26 competitive athletes, </a:t>
            </a:r>
          </a:p>
          <a:p>
            <a:pPr marL="457200" indent="-457200" algn="just">
              <a:spcAft>
                <a:spcPts val="1200"/>
              </a:spcAft>
              <a:buFont typeface="Arial" panose="020B0604020202020204" pitchFamily="34" charset="0"/>
              <a:buChar char="•"/>
            </a:pPr>
            <a:r>
              <a:rPr lang="en-IN" sz="2800" b="0" i="0" u="none" strike="noStrike" baseline="0" dirty="0">
                <a:latin typeface="GuardianTextEgypGR-Regular"/>
              </a:rPr>
              <a:t>4 (15%) had CMR findings suggestive of </a:t>
            </a:r>
            <a:r>
              <a:rPr lang="en-IN" sz="2800" b="1" i="0" u="none" strike="noStrike" baseline="0" dirty="0">
                <a:solidFill>
                  <a:srgbClr val="00B050"/>
                </a:solidFill>
                <a:latin typeface="GuardianTextEgypGR-Regular"/>
              </a:rPr>
              <a:t>myocarditis</a:t>
            </a:r>
            <a:endParaRPr lang="en-IN" sz="2800" b="0" i="0" u="none" strike="noStrike" baseline="0" dirty="0">
              <a:latin typeface="GuardianTextEgypGR-Regular"/>
            </a:endParaRPr>
          </a:p>
          <a:p>
            <a:pPr marL="457200" indent="-457200" algn="just">
              <a:spcAft>
                <a:spcPts val="1200"/>
              </a:spcAft>
              <a:buFont typeface="Arial" panose="020B0604020202020204" pitchFamily="34" charset="0"/>
              <a:buChar char="•"/>
            </a:pPr>
            <a:r>
              <a:rPr lang="en-IN" sz="2800" b="0" i="0" u="none" strike="noStrike" baseline="0" dirty="0">
                <a:latin typeface="GuardianTextEgypGR-Regular"/>
              </a:rPr>
              <a:t>8 additional athletes (30.8%) exhibited LGE without T2 elevation suggestive of prior myocardial injury. </a:t>
            </a:r>
          </a:p>
          <a:p>
            <a:pPr marL="457200" indent="-457200" algn="just">
              <a:spcAft>
                <a:spcPts val="1200"/>
              </a:spcAft>
              <a:buFont typeface="Arial" panose="020B0604020202020204" pitchFamily="34" charset="0"/>
              <a:buChar char="•"/>
            </a:pPr>
            <a:r>
              <a:rPr lang="en-IN" sz="2800" b="0" i="0" u="none" strike="noStrike" baseline="0" dirty="0">
                <a:latin typeface="GuardianTextEgypGR-Regular"/>
              </a:rPr>
              <a:t>COVID-19–related myocardial injury </a:t>
            </a:r>
            <a:r>
              <a:rPr lang="en-US" sz="2800" b="0" i="0" u="none" strike="noStrike" baseline="0" dirty="0">
                <a:latin typeface="GuardianTextEgypGR-Regular"/>
              </a:rPr>
              <a:t>in competitive athletes and sports participation remains unclear.</a:t>
            </a:r>
            <a:endParaRPr lang="en-US" sz="2800" dirty="0"/>
          </a:p>
        </p:txBody>
      </p:sp>
      <p:pic>
        <p:nvPicPr>
          <p:cNvPr id="6" name="Picture 5">
            <a:extLst>
              <a:ext uri="{FF2B5EF4-FFF2-40B4-BE49-F238E27FC236}">
                <a16:creationId xmlns:a16="http://schemas.microsoft.com/office/drawing/2014/main" id="{A582EDFC-7A9C-43CE-8283-4ECA091F8524}"/>
              </a:ext>
            </a:extLst>
          </p:cNvPr>
          <p:cNvPicPr>
            <a:picLocks noChangeAspect="1"/>
          </p:cNvPicPr>
          <p:nvPr/>
        </p:nvPicPr>
        <p:blipFill rotWithShape="1">
          <a:blip r:embed="rId2"/>
          <a:srcRect t="40684"/>
          <a:stretch/>
        </p:blipFill>
        <p:spPr>
          <a:xfrm>
            <a:off x="0" y="403857"/>
            <a:ext cx="12192000" cy="2939418"/>
          </a:xfrm>
          <a:prstGeom prst="rect">
            <a:avLst/>
          </a:prstGeom>
        </p:spPr>
      </p:pic>
      <p:sp>
        <p:nvSpPr>
          <p:cNvPr id="8" name="TextBox 7">
            <a:extLst>
              <a:ext uri="{FF2B5EF4-FFF2-40B4-BE49-F238E27FC236}">
                <a16:creationId xmlns:a16="http://schemas.microsoft.com/office/drawing/2014/main" id="{45122D93-1414-4601-8330-A618CCB6C3B1}"/>
              </a:ext>
            </a:extLst>
          </p:cNvPr>
          <p:cNvSpPr txBox="1"/>
          <p:nvPr/>
        </p:nvSpPr>
        <p:spPr>
          <a:xfrm>
            <a:off x="5647983" y="693560"/>
            <a:ext cx="6157912" cy="369332"/>
          </a:xfrm>
          <a:prstGeom prst="rect">
            <a:avLst/>
          </a:prstGeom>
          <a:noFill/>
        </p:spPr>
        <p:txBody>
          <a:bodyPr wrap="square">
            <a:spAutoFit/>
          </a:bodyPr>
          <a:lstStyle/>
          <a:p>
            <a:pPr algn="r"/>
            <a:r>
              <a:rPr lang="en-US" sz="1800" b="1" dirty="0">
                <a:effectLst/>
                <a:latin typeface="Segoe UI" panose="020B0502040204020203" pitchFamily="34" charset="0"/>
                <a:ea typeface="Times New Roman" panose="02020603050405020304" pitchFamily="18" charset="0"/>
                <a:cs typeface="Times New Roman" panose="02020603050405020304" pitchFamily="18" charset="0"/>
              </a:rPr>
              <a:t>JAMA. 2021;06(1):116-118</a:t>
            </a:r>
            <a:endParaRPr lang="en-US" sz="1800" b="1" dirty="0"/>
          </a:p>
        </p:txBody>
      </p:sp>
    </p:spTree>
    <p:extLst>
      <p:ext uri="{BB962C8B-B14F-4D97-AF65-F5344CB8AC3E}">
        <p14:creationId xmlns:p14="http://schemas.microsoft.com/office/powerpoint/2010/main" val="12138088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A3F46CD-54E6-4917-A91B-6F9BDA25435D}"/>
              </a:ext>
            </a:extLst>
          </p:cNvPr>
          <p:cNvSpPr txBox="1"/>
          <p:nvPr/>
        </p:nvSpPr>
        <p:spPr>
          <a:xfrm>
            <a:off x="53008" y="3287792"/>
            <a:ext cx="12085984" cy="3570208"/>
          </a:xfrm>
          <a:prstGeom prst="rect">
            <a:avLst/>
          </a:prstGeom>
          <a:noFill/>
        </p:spPr>
        <p:txBody>
          <a:bodyPr wrap="square" rtlCol="0">
            <a:spAutoFit/>
          </a:bodyPr>
          <a:lstStyle/>
          <a:p>
            <a:pPr marL="342900" indent="-342900" algn="just">
              <a:spcAft>
                <a:spcPts val="1600"/>
              </a:spcAft>
              <a:buFont typeface="Arial" panose="020B0604020202020204" pitchFamily="34" charset="0"/>
              <a:buChar char="•"/>
            </a:pPr>
            <a:r>
              <a:rPr lang="en-IN" sz="2800" b="1" i="0" u="none" strike="noStrike" baseline="0" dirty="0">
                <a:solidFill>
                  <a:srgbClr val="FF0000"/>
                </a:solidFill>
                <a:latin typeface="ClassicalGaramondBT-Roman"/>
              </a:rPr>
              <a:t>Increased glucose levels</a:t>
            </a:r>
            <a:r>
              <a:rPr lang="en-IN" sz="2800" b="0" i="0" u="none" strike="noStrike" baseline="0" dirty="0">
                <a:solidFill>
                  <a:srgbClr val="FF0000"/>
                </a:solidFill>
                <a:latin typeface="ClassicalGaramondBT-Roman"/>
              </a:rPr>
              <a:t> </a:t>
            </a:r>
            <a:r>
              <a:rPr lang="en-IN" sz="2800" b="0" i="0" u="none" strike="noStrike" baseline="0" dirty="0">
                <a:latin typeface="ClassicalGaramondBT-Roman"/>
              </a:rPr>
              <a:t>have been associated with the development of ARDS and worsening of SARS- </a:t>
            </a:r>
            <a:r>
              <a:rPr lang="en-IN" sz="2800" b="0" i="0" u="none" strike="noStrike" baseline="0" dirty="0" err="1">
                <a:latin typeface="ClassicalGaramondBT-Roman"/>
              </a:rPr>
              <a:t>CoV</a:t>
            </a:r>
            <a:r>
              <a:rPr lang="en-IN" sz="2800" b="0" i="0" u="none" strike="noStrike" baseline="0" dirty="0">
                <a:latin typeface="ClassicalGaramondBT-Roman"/>
              </a:rPr>
              <a:t>- </a:t>
            </a:r>
            <a:r>
              <a:rPr lang="en-US" sz="2800" b="0" i="0" u="none" strike="noStrike" baseline="0" dirty="0">
                <a:latin typeface="ClassicalGaramondBT-Roman"/>
              </a:rPr>
              <a:t>2 illness requiring </a:t>
            </a:r>
            <a:r>
              <a:rPr lang="en-IN" sz="2800" b="0" i="0" u="none" strike="noStrike" baseline="0" dirty="0">
                <a:latin typeface="ClassicalGaramondBT-Roman"/>
              </a:rPr>
              <a:t>intubation and mechanical ventilation. </a:t>
            </a:r>
          </a:p>
          <a:p>
            <a:pPr marL="342900" indent="-342900" algn="just">
              <a:spcAft>
                <a:spcPts val="1600"/>
              </a:spcAft>
              <a:buFont typeface="Arial" panose="020B0604020202020204" pitchFamily="34" charset="0"/>
              <a:buChar char="•"/>
            </a:pPr>
            <a:r>
              <a:rPr lang="en-IN" sz="2800" b="1" i="0" u="none" strike="noStrike" baseline="0" dirty="0">
                <a:solidFill>
                  <a:srgbClr val="FF0000"/>
                </a:solidFill>
                <a:latin typeface="ClassicalGaramondBT-Roman"/>
              </a:rPr>
              <a:t>Central hypothyroidism</a:t>
            </a:r>
            <a:r>
              <a:rPr lang="en-IN" sz="2800" b="0" i="0" u="none" strike="noStrike" baseline="0" dirty="0">
                <a:solidFill>
                  <a:srgbClr val="FF0000"/>
                </a:solidFill>
                <a:latin typeface="ClassicalGaramondBT-Roman"/>
              </a:rPr>
              <a:t> </a:t>
            </a:r>
            <a:r>
              <a:rPr lang="en-IN" sz="2800" b="0" i="0" u="none" strike="noStrike" baseline="0" dirty="0">
                <a:latin typeface="ClassicalGaramondBT-Roman"/>
              </a:rPr>
              <a:t>and </a:t>
            </a:r>
            <a:r>
              <a:rPr lang="en-IN" sz="2800" b="1" i="0" u="none" strike="noStrike" baseline="0" dirty="0">
                <a:solidFill>
                  <a:srgbClr val="FF0000"/>
                </a:solidFill>
                <a:latin typeface="ClassicalGaramondBT-Roman"/>
              </a:rPr>
              <a:t>central hypocortisolism</a:t>
            </a:r>
            <a:r>
              <a:rPr lang="en-IN" sz="2800" b="0" i="0" u="none" strike="noStrike" baseline="0" dirty="0">
                <a:solidFill>
                  <a:srgbClr val="FF0000"/>
                </a:solidFill>
                <a:latin typeface="ClassicalGaramondBT-Roman"/>
              </a:rPr>
              <a:t> </a:t>
            </a:r>
            <a:r>
              <a:rPr lang="en-IN" sz="2800" b="0" i="0" u="none" strike="noStrike" baseline="0" dirty="0">
                <a:latin typeface="ClassicalGaramondBT-Roman"/>
              </a:rPr>
              <a:t>seem to occur commonly in patients infected with coronavirus. </a:t>
            </a:r>
          </a:p>
          <a:p>
            <a:pPr marL="342900" indent="-342900" algn="just">
              <a:spcAft>
                <a:spcPts val="1600"/>
              </a:spcAft>
              <a:buFont typeface="Arial" panose="020B0604020202020204" pitchFamily="34" charset="0"/>
              <a:buChar char="•"/>
            </a:pPr>
            <a:r>
              <a:rPr lang="en-IN" sz="2800" b="0" i="0" u="none" strike="noStrike" baseline="0" dirty="0">
                <a:latin typeface="ClassicalGaramondBT-Roman"/>
              </a:rPr>
              <a:t>These changes are usually transient and occur during the illness or </a:t>
            </a:r>
            <a:r>
              <a:rPr lang="en-US" sz="2800" b="0" i="0" u="none" strike="noStrike" baseline="0" dirty="0">
                <a:latin typeface="ClassicalGaramondBT-Roman"/>
              </a:rPr>
              <a:t>after recovery.</a:t>
            </a:r>
            <a:endParaRPr lang="en-US" sz="2800" dirty="0"/>
          </a:p>
        </p:txBody>
      </p:sp>
      <p:pic>
        <p:nvPicPr>
          <p:cNvPr id="5" name="Picture 4">
            <a:extLst>
              <a:ext uri="{FF2B5EF4-FFF2-40B4-BE49-F238E27FC236}">
                <a16:creationId xmlns:a16="http://schemas.microsoft.com/office/drawing/2014/main" id="{BF6B3E50-FD40-490B-817C-67252E673A5E}"/>
              </a:ext>
            </a:extLst>
          </p:cNvPr>
          <p:cNvPicPr>
            <a:picLocks noChangeAspect="1"/>
          </p:cNvPicPr>
          <p:nvPr/>
        </p:nvPicPr>
        <p:blipFill>
          <a:blip r:embed="rId2"/>
          <a:stretch>
            <a:fillRect/>
          </a:stretch>
        </p:blipFill>
        <p:spPr>
          <a:xfrm>
            <a:off x="0" y="730524"/>
            <a:ext cx="11830050" cy="2324100"/>
          </a:xfrm>
          <a:prstGeom prst="rect">
            <a:avLst/>
          </a:prstGeom>
        </p:spPr>
      </p:pic>
      <p:pic>
        <p:nvPicPr>
          <p:cNvPr id="7" name="Picture 6">
            <a:extLst>
              <a:ext uri="{FF2B5EF4-FFF2-40B4-BE49-F238E27FC236}">
                <a16:creationId xmlns:a16="http://schemas.microsoft.com/office/drawing/2014/main" id="{49798C1F-0B81-472B-AEF0-FFE0E1596E70}"/>
              </a:ext>
            </a:extLst>
          </p:cNvPr>
          <p:cNvPicPr>
            <a:picLocks noChangeAspect="1"/>
          </p:cNvPicPr>
          <p:nvPr/>
        </p:nvPicPr>
        <p:blipFill>
          <a:blip r:embed="rId3"/>
          <a:stretch>
            <a:fillRect/>
          </a:stretch>
        </p:blipFill>
        <p:spPr>
          <a:xfrm>
            <a:off x="0" y="0"/>
            <a:ext cx="12192000" cy="638175"/>
          </a:xfrm>
          <a:prstGeom prst="rect">
            <a:avLst/>
          </a:prstGeom>
        </p:spPr>
      </p:pic>
      <p:pic>
        <p:nvPicPr>
          <p:cNvPr id="9" name="Picture 8">
            <a:extLst>
              <a:ext uri="{FF2B5EF4-FFF2-40B4-BE49-F238E27FC236}">
                <a16:creationId xmlns:a16="http://schemas.microsoft.com/office/drawing/2014/main" id="{F9444DF2-174A-4CB6-9CB5-1278576A6964}"/>
              </a:ext>
            </a:extLst>
          </p:cNvPr>
          <p:cNvPicPr>
            <a:picLocks noChangeAspect="1"/>
          </p:cNvPicPr>
          <p:nvPr/>
        </p:nvPicPr>
        <p:blipFill rotWithShape="1">
          <a:blip r:embed="rId4"/>
          <a:srcRect l="3211" t="26384"/>
          <a:stretch/>
        </p:blipFill>
        <p:spPr>
          <a:xfrm>
            <a:off x="8791575" y="257174"/>
            <a:ext cx="3157537" cy="308523"/>
          </a:xfrm>
          <a:prstGeom prst="rect">
            <a:avLst/>
          </a:prstGeom>
        </p:spPr>
      </p:pic>
    </p:spTree>
    <p:extLst>
      <p:ext uri="{BB962C8B-B14F-4D97-AF65-F5344CB8AC3E}">
        <p14:creationId xmlns:p14="http://schemas.microsoft.com/office/powerpoint/2010/main" val="32816084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45FD3D-D0E4-49C6-A13A-75A04A7CBD75}"/>
              </a:ext>
            </a:extLst>
          </p:cNvPr>
          <p:cNvPicPr>
            <a:picLocks noChangeAspect="1"/>
          </p:cNvPicPr>
          <p:nvPr/>
        </p:nvPicPr>
        <p:blipFill>
          <a:blip r:embed="rId2"/>
          <a:stretch>
            <a:fillRect/>
          </a:stretch>
        </p:blipFill>
        <p:spPr>
          <a:xfrm>
            <a:off x="-1" y="0"/>
            <a:ext cx="5473149" cy="6858000"/>
          </a:xfrm>
          <a:prstGeom prst="rect">
            <a:avLst/>
          </a:prstGeom>
        </p:spPr>
      </p:pic>
      <p:pic>
        <p:nvPicPr>
          <p:cNvPr id="5" name="Picture 4">
            <a:extLst>
              <a:ext uri="{FF2B5EF4-FFF2-40B4-BE49-F238E27FC236}">
                <a16:creationId xmlns:a16="http://schemas.microsoft.com/office/drawing/2014/main" id="{16AB8F81-F1F2-4276-A2FB-EEC221E86968}"/>
              </a:ext>
            </a:extLst>
          </p:cNvPr>
          <p:cNvPicPr>
            <a:picLocks noChangeAspect="1"/>
          </p:cNvPicPr>
          <p:nvPr/>
        </p:nvPicPr>
        <p:blipFill>
          <a:blip r:embed="rId3"/>
          <a:stretch>
            <a:fillRect/>
          </a:stretch>
        </p:blipFill>
        <p:spPr>
          <a:xfrm>
            <a:off x="5473148" y="-1"/>
            <a:ext cx="6724613" cy="6861993"/>
          </a:xfrm>
          <a:prstGeom prst="rect">
            <a:avLst/>
          </a:prstGeom>
        </p:spPr>
      </p:pic>
    </p:spTree>
    <p:extLst>
      <p:ext uri="{BB962C8B-B14F-4D97-AF65-F5344CB8AC3E}">
        <p14:creationId xmlns:p14="http://schemas.microsoft.com/office/powerpoint/2010/main" val="5732249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DD8718-7FA0-4643-881D-24605309406C}"/>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521561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6639D-8689-41C4-B4EB-58DD85F34C36}"/>
              </a:ext>
            </a:extLst>
          </p:cNvPr>
          <p:cNvSpPr>
            <a:spLocks noGrp="1"/>
          </p:cNvSpPr>
          <p:nvPr>
            <p:ph type="title"/>
          </p:nvPr>
        </p:nvSpPr>
        <p:spPr>
          <a:xfrm>
            <a:off x="1814359" y="2987338"/>
            <a:ext cx="8911687" cy="1280890"/>
          </a:xfrm>
        </p:spPr>
        <p:txBody>
          <a:bodyPr>
            <a:normAutofit/>
          </a:bodyPr>
          <a:lstStyle/>
          <a:p>
            <a:pPr algn="ctr"/>
            <a:r>
              <a:rPr lang="en-US" sz="8000" b="1" dirty="0">
                <a:ln w="22225">
                  <a:solidFill>
                    <a:schemeClr val="bg2">
                      <a:lumMod val="10000"/>
                    </a:schemeClr>
                  </a:solidFill>
                  <a:prstDash val="solid"/>
                </a:ln>
                <a:solidFill>
                  <a:srgbClr val="0000FF"/>
                </a:solidFill>
              </a:rPr>
              <a:t>THANK YOU</a:t>
            </a:r>
          </a:p>
        </p:txBody>
      </p:sp>
      <p:pic>
        <p:nvPicPr>
          <p:cNvPr id="4" name="Picture 2" descr="R&amp;amp;D Centre Dayanand Medical Hospital, Ldh">
            <a:extLst>
              <a:ext uri="{FF2B5EF4-FFF2-40B4-BE49-F238E27FC236}">
                <a16:creationId xmlns:a16="http://schemas.microsoft.com/office/drawing/2014/main" id="{1B9A50C1-5F8A-4F54-96C9-1271692935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2834" y="933059"/>
            <a:ext cx="1906331" cy="1855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490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7A99CAE-352E-4B23-AB12-677A39A908F3}"/>
              </a:ext>
            </a:extLst>
          </p:cNvPr>
          <p:cNvPicPr>
            <a:picLocks noChangeAspect="1"/>
          </p:cNvPicPr>
          <p:nvPr/>
        </p:nvPicPr>
        <p:blipFill>
          <a:blip r:embed="rId2"/>
          <a:stretch>
            <a:fillRect/>
          </a:stretch>
        </p:blipFill>
        <p:spPr>
          <a:xfrm>
            <a:off x="-1" y="1553183"/>
            <a:ext cx="12192000" cy="2393077"/>
          </a:xfrm>
          <a:prstGeom prst="rect">
            <a:avLst/>
          </a:prstGeom>
        </p:spPr>
      </p:pic>
      <p:pic>
        <p:nvPicPr>
          <p:cNvPr id="7" name="Picture 6">
            <a:extLst>
              <a:ext uri="{FF2B5EF4-FFF2-40B4-BE49-F238E27FC236}">
                <a16:creationId xmlns:a16="http://schemas.microsoft.com/office/drawing/2014/main" id="{CDBA9AA6-911D-4ED1-BAFF-DF05CAE63385}"/>
              </a:ext>
            </a:extLst>
          </p:cNvPr>
          <p:cNvPicPr>
            <a:picLocks noChangeAspect="1"/>
          </p:cNvPicPr>
          <p:nvPr/>
        </p:nvPicPr>
        <p:blipFill>
          <a:blip r:embed="rId3"/>
          <a:stretch>
            <a:fillRect/>
          </a:stretch>
        </p:blipFill>
        <p:spPr>
          <a:xfrm>
            <a:off x="0" y="661481"/>
            <a:ext cx="12192000" cy="609600"/>
          </a:xfrm>
          <a:prstGeom prst="rect">
            <a:avLst/>
          </a:prstGeom>
        </p:spPr>
      </p:pic>
      <p:pic>
        <p:nvPicPr>
          <p:cNvPr id="9" name="Picture 8">
            <a:extLst>
              <a:ext uri="{FF2B5EF4-FFF2-40B4-BE49-F238E27FC236}">
                <a16:creationId xmlns:a16="http://schemas.microsoft.com/office/drawing/2014/main" id="{186E3DCB-1616-42B6-887A-C39808310BF6}"/>
              </a:ext>
            </a:extLst>
          </p:cNvPr>
          <p:cNvPicPr>
            <a:picLocks noChangeAspect="1"/>
          </p:cNvPicPr>
          <p:nvPr/>
        </p:nvPicPr>
        <p:blipFill>
          <a:blip r:embed="rId4"/>
          <a:stretch>
            <a:fillRect/>
          </a:stretch>
        </p:blipFill>
        <p:spPr>
          <a:xfrm>
            <a:off x="-1" y="19049"/>
            <a:ext cx="1415973" cy="642432"/>
          </a:xfrm>
          <a:prstGeom prst="rect">
            <a:avLst/>
          </a:prstGeom>
        </p:spPr>
      </p:pic>
      <p:sp>
        <p:nvSpPr>
          <p:cNvPr id="11" name="TextBox 10">
            <a:extLst>
              <a:ext uri="{FF2B5EF4-FFF2-40B4-BE49-F238E27FC236}">
                <a16:creationId xmlns:a16="http://schemas.microsoft.com/office/drawing/2014/main" id="{D20F7901-6A75-49E7-BB6A-E9EB7ED4F1ED}"/>
              </a:ext>
            </a:extLst>
          </p:cNvPr>
          <p:cNvSpPr txBox="1"/>
          <p:nvPr/>
        </p:nvSpPr>
        <p:spPr>
          <a:xfrm>
            <a:off x="3047999" y="4837962"/>
            <a:ext cx="6096000" cy="523220"/>
          </a:xfrm>
          <a:prstGeom prst="rect">
            <a:avLst/>
          </a:prstGeom>
          <a:noFill/>
        </p:spPr>
        <p:txBody>
          <a:bodyPr wrap="square">
            <a:spAutoFit/>
          </a:bodyPr>
          <a:lstStyle/>
          <a:p>
            <a:pPr algn="ctr"/>
            <a:r>
              <a:rPr lang="en-US" sz="2800" b="1" i="0" dirty="0">
                <a:solidFill>
                  <a:srgbClr val="000000"/>
                </a:solidFill>
                <a:effectLst/>
                <a:latin typeface="DuplicateSlab-Light"/>
              </a:rPr>
              <a:t>BMJ 15</a:t>
            </a:r>
            <a:r>
              <a:rPr lang="en-US" sz="2800" b="1" i="0" baseline="30000" dirty="0">
                <a:solidFill>
                  <a:srgbClr val="000000"/>
                </a:solidFill>
                <a:effectLst/>
                <a:latin typeface="DuplicateSlab-Light"/>
              </a:rPr>
              <a:t>th</a:t>
            </a:r>
            <a:r>
              <a:rPr lang="en-US" sz="2800" b="1" i="0" dirty="0">
                <a:solidFill>
                  <a:srgbClr val="000000"/>
                </a:solidFill>
                <a:effectLst/>
                <a:latin typeface="DuplicateSlab-Light"/>
              </a:rPr>
              <a:t> March 2021</a:t>
            </a:r>
            <a:endParaRPr lang="en-US" sz="2800" b="1" dirty="0"/>
          </a:p>
        </p:txBody>
      </p:sp>
    </p:spTree>
    <p:extLst>
      <p:ext uri="{BB962C8B-B14F-4D97-AF65-F5344CB8AC3E}">
        <p14:creationId xmlns:p14="http://schemas.microsoft.com/office/powerpoint/2010/main" val="1161844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9400"/>
            <a:ext cx="10515600" cy="1325563"/>
          </a:xfrm>
        </p:spPr>
        <p:txBody>
          <a:bodyPr>
            <a:normAutofit/>
          </a:bodyPr>
          <a:lstStyle/>
          <a:p>
            <a:pPr algn="ctr"/>
            <a:r>
              <a:rPr lang="en-US" sz="4000" b="1" dirty="0">
                <a:solidFill>
                  <a:srgbClr val="C00000"/>
                </a:solidFill>
                <a:latin typeface="Comic Sans MS" panose="030F0702030302020204" pitchFamily="66" charset="0"/>
              </a:rPr>
              <a:t>POST COVID SYNDROME</a:t>
            </a:r>
            <a:br>
              <a:rPr lang="en-US" sz="4000" b="1" dirty="0">
                <a:solidFill>
                  <a:srgbClr val="C00000"/>
                </a:solidFill>
                <a:latin typeface="Comic Sans MS" panose="030F0702030302020204" pitchFamily="66" charset="0"/>
              </a:rPr>
            </a:br>
            <a:r>
              <a:rPr lang="en-US" sz="3100" b="1" dirty="0">
                <a:solidFill>
                  <a:srgbClr val="C00000"/>
                </a:solidFill>
                <a:latin typeface="Comic Sans MS" panose="030F0702030302020204" pitchFamily="66" charset="0"/>
              </a:rPr>
              <a:t>(as defined by NICE)</a:t>
            </a:r>
          </a:p>
        </p:txBody>
      </p:sp>
      <p:sp>
        <p:nvSpPr>
          <p:cNvPr id="3" name="Content Placeholder 2"/>
          <p:cNvSpPr>
            <a:spLocks noGrp="1"/>
          </p:cNvSpPr>
          <p:nvPr>
            <p:ph idx="1"/>
          </p:nvPr>
        </p:nvSpPr>
        <p:spPr/>
        <p:txBody>
          <a:bodyPr>
            <a:normAutofit/>
          </a:bodyPr>
          <a:lstStyle/>
          <a:p>
            <a:pPr marL="0" indent="0" algn="just">
              <a:lnSpc>
                <a:spcPct val="150000"/>
              </a:lnSpc>
              <a:spcBef>
                <a:spcPts val="0"/>
              </a:spcBef>
              <a:spcAft>
                <a:spcPts val="600"/>
              </a:spcAft>
              <a:buNone/>
            </a:pPr>
            <a:r>
              <a:rPr lang="en-US" sz="3200" dirty="0">
                <a:latin typeface="Arial" panose="020B0604020202020204" pitchFamily="34" charset="0"/>
                <a:cs typeface="Arial" panose="020B0604020202020204" pitchFamily="34" charset="0"/>
              </a:rPr>
              <a:t>Signs and </a:t>
            </a:r>
            <a:r>
              <a:rPr lang="en-IN" sz="3200" dirty="0">
                <a:latin typeface="Arial" panose="020B0604020202020204" pitchFamily="34" charset="0"/>
                <a:cs typeface="Arial" panose="020B0604020202020204" pitchFamily="34" charset="0"/>
              </a:rPr>
              <a:t>symptoms that develop during or after an infection consistent with covid-19 which continue for more than 12 weeks and are not explained by an alternative </a:t>
            </a:r>
            <a:r>
              <a:rPr lang="en-US" sz="3200" dirty="0">
                <a:latin typeface="Arial" panose="020B0604020202020204" pitchFamily="34" charset="0"/>
                <a:cs typeface="Arial" panose="020B0604020202020204" pitchFamily="34" charset="0"/>
              </a:rPr>
              <a:t>diagnosis.</a:t>
            </a:r>
          </a:p>
          <a:p>
            <a:pPr marL="0" indent="0" algn="just">
              <a:lnSpc>
                <a:spcPct val="150000"/>
              </a:lnSpc>
              <a:spcBef>
                <a:spcPts val="0"/>
              </a:spcBef>
              <a:spcAft>
                <a:spcPts val="600"/>
              </a:spcAft>
              <a:buNone/>
            </a:pPr>
            <a:r>
              <a:rPr lang="en-US" sz="3200" dirty="0">
                <a:latin typeface="Arial" panose="020B0604020202020204" pitchFamily="34" charset="0"/>
                <a:cs typeface="Arial" panose="020B0604020202020204" pitchFamily="34" charset="0"/>
              </a:rPr>
              <a:t>Also known as LONG COVID SYNDROME.</a:t>
            </a:r>
          </a:p>
        </p:txBody>
      </p:sp>
    </p:spTree>
    <p:extLst>
      <p:ext uri="{BB962C8B-B14F-4D97-AF65-F5344CB8AC3E}">
        <p14:creationId xmlns:p14="http://schemas.microsoft.com/office/powerpoint/2010/main" val="3462464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0480" y="2239554"/>
            <a:ext cx="8911687" cy="1280890"/>
          </a:xfrm>
        </p:spPr>
        <p:txBody>
          <a:bodyPr>
            <a:normAutofit/>
          </a:bodyPr>
          <a:lstStyle/>
          <a:p>
            <a:pPr algn="ctr"/>
            <a:r>
              <a:rPr lang="en-US" sz="6000" b="1" dirty="0">
                <a:solidFill>
                  <a:srgbClr val="C00000"/>
                </a:solidFill>
                <a:effectLst>
                  <a:outerShdw blurRad="38100" dist="38100" dir="2700000" algn="tl">
                    <a:srgbClr val="000000">
                      <a:alpha val="43137"/>
                    </a:srgbClr>
                  </a:outerShdw>
                </a:effectLst>
                <a:latin typeface="Comic Sans MS" panose="030F0702030302020204" pitchFamily="66" charset="0"/>
              </a:rPr>
              <a:t>METHODS</a:t>
            </a:r>
          </a:p>
        </p:txBody>
      </p:sp>
    </p:spTree>
    <p:extLst>
      <p:ext uri="{BB962C8B-B14F-4D97-AF65-F5344CB8AC3E}">
        <p14:creationId xmlns:p14="http://schemas.microsoft.com/office/powerpoint/2010/main" val="1118581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70"/>
            <a:ext cx="10515600" cy="1325563"/>
          </a:xfrm>
        </p:spPr>
        <p:txBody>
          <a:bodyPr>
            <a:normAutofit/>
          </a:bodyPr>
          <a:lstStyle/>
          <a:p>
            <a:pPr algn="ctr"/>
            <a:r>
              <a:rPr lang="en-US" sz="4400" b="1" dirty="0">
                <a:solidFill>
                  <a:srgbClr val="C00000"/>
                </a:solidFill>
                <a:effectLst>
                  <a:outerShdw blurRad="38100" dist="38100" dir="2700000" algn="tl">
                    <a:srgbClr val="000000">
                      <a:alpha val="43137"/>
                    </a:srgbClr>
                  </a:outerShdw>
                </a:effectLst>
                <a:latin typeface="Comic Sans MS" panose="030F0702030302020204" pitchFamily="66" charset="0"/>
              </a:rPr>
              <a:t>STUDY DESIGN</a:t>
            </a:r>
          </a:p>
        </p:txBody>
      </p:sp>
      <p:sp>
        <p:nvSpPr>
          <p:cNvPr id="3" name="Content Placeholder 2"/>
          <p:cNvSpPr>
            <a:spLocks noGrp="1"/>
          </p:cNvSpPr>
          <p:nvPr>
            <p:ph idx="1"/>
          </p:nvPr>
        </p:nvSpPr>
        <p:spPr>
          <a:xfrm>
            <a:off x="838200" y="1345270"/>
            <a:ext cx="10515600" cy="2789918"/>
          </a:xfrm>
        </p:spPr>
        <p:txBody>
          <a:bodyPr>
            <a:normAutofit/>
          </a:bodyPr>
          <a:lstStyle/>
          <a:p>
            <a:pPr>
              <a:lnSpc>
                <a:spcPct val="100000"/>
              </a:lnSpc>
              <a:spcBef>
                <a:spcPts val="600"/>
              </a:spcBef>
              <a:spcAft>
                <a:spcPts val="1200"/>
              </a:spcAft>
            </a:pPr>
            <a:r>
              <a:rPr lang="en-US" sz="2500" dirty="0">
                <a:latin typeface="Arial" panose="020B0604020202020204" pitchFamily="34" charset="0"/>
                <a:cs typeface="Arial" panose="020B0604020202020204" pitchFamily="34" charset="0"/>
              </a:rPr>
              <a:t>Observational</a:t>
            </a:r>
          </a:p>
          <a:p>
            <a:pPr>
              <a:lnSpc>
                <a:spcPct val="100000"/>
              </a:lnSpc>
              <a:spcBef>
                <a:spcPts val="600"/>
              </a:spcBef>
              <a:spcAft>
                <a:spcPts val="1200"/>
              </a:spcAft>
            </a:pPr>
            <a:r>
              <a:rPr lang="en-US" sz="2500" dirty="0">
                <a:latin typeface="Arial" panose="020B0604020202020204" pitchFamily="34" charset="0"/>
                <a:cs typeface="Arial" panose="020B0604020202020204" pitchFamily="34" charset="0"/>
              </a:rPr>
              <a:t>Retrospective</a:t>
            </a:r>
          </a:p>
          <a:p>
            <a:pPr>
              <a:lnSpc>
                <a:spcPct val="100000"/>
              </a:lnSpc>
              <a:spcBef>
                <a:spcPts val="600"/>
              </a:spcBef>
              <a:spcAft>
                <a:spcPts val="1200"/>
              </a:spcAft>
            </a:pPr>
            <a:r>
              <a:rPr lang="en-US" sz="2500" dirty="0">
                <a:latin typeface="Arial" panose="020B0604020202020204" pitchFamily="34" charset="0"/>
                <a:cs typeface="Arial" panose="020B0604020202020204" pitchFamily="34" charset="0"/>
              </a:rPr>
              <a:t>Matched cohort study of individuals admitted to hospital with covid- 19.</a:t>
            </a:r>
          </a:p>
        </p:txBody>
      </p:sp>
      <p:sp>
        <p:nvSpPr>
          <p:cNvPr id="4" name="Title 1">
            <a:extLst>
              <a:ext uri="{FF2B5EF4-FFF2-40B4-BE49-F238E27FC236}">
                <a16:creationId xmlns:a16="http://schemas.microsoft.com/office/drawing/2014/main" id="{1F70C76D-2DA3-40B7-9946-57BCCFD20717}"/>
              </a:ext>
            </a:extLst>
          </p:cNvPr>
          <p:cNvSpPr txBox="1">
            <a:spLocks/>
          </p:cNvSpPr>
          <p:nvPr/>
        </p:nvSpPr>
        <p:spPr>
          <a:xfrm>
            <a:off x="977537" y="319636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C00000"/>
                </a:solidFill>
                <a:effectLst>
                  <a:outerShdw blurRad="38100" dist="38100" dir="2700000" algn="tl">
                    <a:srgbClr val="000000">
                      <a:alpha val="43137"/>
                    </a:srgbClr>
                  </a:outerShdw>
                </a:effectLst>
                <a:latin typeface="Comic Sans MS" panose="030F0702030302020204" pitchFamily="66" charset="0"/>
              </a:rPr>
              <a:t>DATA SOURCES</a:t>
            </a:r>
          </a:p>
        </p:txBody>
      </p:sp>
      <p:sp>
        <p:nvSpPr>
          <p:cNvPr id="5" name="Content Placeholder 2">
            <a:extLst>
              <a:ext uri="{FF2B5EF4-FFF2-40B4-BE49-F238E27FC236}">
                <a16:creationId xmlns:a16="http://schemas.microsoft.com/office/drawing/2014/main" id="{AB8B3088-C0DA-456C-94A1-91EC1108ECC4}"/>
              </a:ext>
            </a:extLst>
          </p:cNvPr>
          <p:cNvSpPr txBox="1">
            <a:spLocks/>
          </p:cNvSpPr>
          <p:nvPr/>
        </p:nvSpPr>
        <p:spPr>
          <a:xfrm>
            <a:off x="838200" y="4437219"/>
            <a:ext cx="10515600" cy="19641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1200"/>
              </a:spcAft>
            </a:pPr>
            <a:r>
              <a:rPr lang="en-US" sz="2500" dirty="0">
                <a:latin typeface="Arial" panose="020B0604020202020204" pitchFamily="34" charset="0"/>
                <a:cs typeface="Arial" panose="020B0604020202020204" pitchFamily="34" charset="0"/>
              </a:rPr>
              <a:t>Hospital Episode Statistics admitted Patient Care records for England up to 31 August 2020</a:t>
            </a:r>
          </a:p>
          <a:p>
            <a:pPr>
              <a:lnSpc>
                <a:spcPct val="100000"/>
              </a:lnSpc>
              <a:spcBef>
                <a:spcPts val="600"/>
              </a:spcBef>
              <a:spcAft>
                <a:spcPts val="1200"/>
              </a:spcAft>
            </a:pPr>
            <a:r>
              <a:rPr lang="en-US" sz="2500" dirty="0">
                <a:latin typeface="Arial" panose="020B0604020202020204" pitchFamily="34" charset="0"/>
                <a:cs typeface="Arial" panose="020B0604020202020204" pitchFamily="34" charset="0"/>
              </a:rPr>
              <a:t>General Practice Extraction Service Data for Pandemic Planning and Research (GDPPR) up to 30 September 2020</a:t>
            </a:r>
          </a:p>
        </p:txBody>
      </p:sp>
    </p:spTree>
    <p:extLst>
      <p:ext uri="{BB962C8B-B14F-4D97-AF65-F5344CB8AC3E}">
        <p14:creationId xmlns:p14="http://schemas.microsoft.com/office/powerpoint/2010/main" val="3553550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242" y="95066"/>
            <a:ext cx="8911687" cy="1280890"/>
          </a:xfrm>
        </p:spPr>
        <p:txBody>
          <a:bodyPr/>
          <a:lstStyle/>
          <a:p>
            <a:pPr algn="ctr"/>
            <a:r>
              <a:rPr lang="en-US" b="1" dirty="0">
                <a:solidFill>
                  <a:srgbClr val="C00000"/>
                </a:solidFill>
                <a:effectLst>
                  <a:outerShdw blurRad="38100" dist="38100" dir="2700000" algn="tl">
                    <a:srgbClr val="000000">
                      <a:alpha val="43137"/>
                    </a:srgbClr>
                  </a:outerShdw>
                </a:effectLst>
                <a:latin typeface="Comic Sans MS" panose="030F0702030302020204" pitchFamily="66" charset="0"/>
              </a:rPr>
              <a:t>STUDY POPULATION</a:t>
            </a:r>
            <a:endParaRPr lang="en-US" dirty="0">
              <a:solidFill>
                <a:srgbClr val="C00000"/>
              </a:solidFill>
              <a:effectLst>
                <a:outerShdw blurRad="38100" dist="38100" dir="2700000" algn="tl">
                  <a:srgbClr val="000000">
                    <a:alpha val="43137"/>
                  </a:srgbClr>
                </a:outerShdw>
              </a:effectLst>
              <a:latin typeface="Comic Sans MS" panose="030F0702030302020204" pitchFamily="66" charset="0"/>
            </a:endParaRPr>
          </a:p>
        </p:txBody>
      </p:sp>
      <p:sp>
        <p:nvSpPr>
          <p:cNvPr id="3" name="Content Placeholder 2"/>
          <p:cNvSpPr>
            <a:spLocks noGrp="1"/>
          </p:cNvSpPr>
          <p:nvPr>
            <p:ph idx="1"/>
          </p:nvPr>
        </p:nvSpPr>
        <p:spPr>
          <a:xfrm>
            <a:off x="618307" y="1245328"/>
            <a:ext cx="11251475" cy="5517606"/>
          </a:xfrm>
        </p:spPr>
        <p:txBody>
          <a:bodyPr>
            <a:noAutofit/>
          </a:bodyPr>
          <a:lstStyle/>
          <a:p>
            <a:pPr algn="just">
              <a:lnSpc>
                <a:spcPct val="100000"/>
              </a:lnSpc>
              <a:spcAft>
                <a:spcPts val="1200"/>
              </a:spcAft>
            </a:pPr>
            <a:r>
              <a:rPr lang="en-US" sz="2400" b="1" dirty="0"/>
              <a:t>CASES</a:t>
            </a:r>
            <a:r>
              <a:rPr lang="en-US" sz="2400" dirty="0"/>
              <a:t>- </a:t>
            </a:r>
            <a:r>
              <a:rPr lang="en-IN" sz="2400" dirty="0"/>
              <a:t>1 January to 31 August 2020.</a:t>
            </a:r>
          </a:p>
          <a:p>
            <a:pPr lvl="1" algn="just">
              <a:lnSpc>
                <a:spcPct val="100000"/>
              </a:lnSpc>
              <a:spcAft>
                <a:spcPts val="1200"/>
              </a:spcAft>
            </a:pPr>
            <a:r>
              <a:rPr lang="en-IN" dirty="0"/>
              <a:t>With a primary diagnosis of covid-19. </a:t>
            </a:r>
          </a:p>
          <a:p>
            <a:pPr lvl="1" algn="just">
              <a:lnSpc>
                <a:spcPct val="100000"/>
              </a:lnSpc>
              <a:spcAft>
                <a:spcPts val="1200"/>
              </a:spcAft>
            </a:pPr>
            <a:r>
              <a:rPr lang="en-IN" dirty="0"/>
              <a:t>Individuals with covid-19 were excluded if they were not discharged alive by 31 August 2020 or their date of birth or sex was not known.</a:t>
            </a:r>
          </a:p>
          <a:p>
            <a:pPr lvl="1" algn="just">
              <a:lnSpc>
                <a:spcPct val="100000"/>
              </a:lnSpc>
              <a:spcAft>
                <a:spcPts val="1200"/>
              </a:spcAft>
            </a:pPr>
            <a:r>
              <a:rPr lang="en-US" dirty="0"/>
              <a:t>In sensitivity analyses, they </a:t>
            </a:r>
            <a:r>
              <a:rPr lang="en-IN" dirty="0"/>
              <a:t>included only patients diagnosed with code U07.1.</a:t>
            </a:r>
          </a:p>
          <a:p>
            <a:pPr algn="just">
              <a:lnSpc>
                <a:spcPct val="100000"/>
              </a:lnSpc>
              <a:spcBef>
                <a:spcPts val="2400"/>
              </a:spcBef>
              <a:spcAft>
                <a:spcPts val="1200"/>
              </a:spcAft>
            </a:pPr>
            <a:r>
              <a:rPr lang="en-IN" sz="2400" b="1" dirty="0"/>
              <a:t>CONTROL</a:t>
            </a:r>
            <a:r>
              <a:rPr lang="en-IN" sz="2400" dirty="0"/>
              <a:t>- </a:t>
            </a:r>
            <a:r>
              <a:rPr lang="en-US" sz="2400" dirty="0"/>
              <a:t>individuals in the general </a:t>
            </a:r>
            <a:r>
              <a:rPr lang="en-IN" sz="2400" dirty="0"/>
              <a:t>population who: </a:t>
            </a:r>
          </a:p>
          <a:p>
            <a:pPr lvl="1" algn="just">
              <a:lnSpc>
                <a:spcPct val="100000"/>
              </a:lnSpc>
              <a:spcAft>
                <a:spcPts val="1200"/>
              </a:spcAft>
            </a:pPr>
            <a:r>
              <a:rPr lang="en-IN" dirty="0"/>
              <a:t>Did not meet the inclusion criteria for covid-19</a:t>
            </a:r>
          </a:p>
          <a:p>
            <a:pPr lvl="1" algn="just">
              <a:lnSpc>
                <a:spcPct val="100000"/>
              </a:lnSpc>
              <a:spcAft>
                <a:spcPts val="1200"/>
              </a:spcAft>
            </a:pPr>
            <a:r>
              <a:rPr lang="en-IN" dirty="0"/>
              <a:t>Had not died before 1 January 2020</a:t>
            </a:r>
          </a:p>
        </p:txBody>
      </p:sp>
    </p:spTree>
    <p:extLst>
      <p:ext uri="{BB962C8B-B14F-4D97-AF65-F5344CB8AC3E}">
        <p14:creationId xmlns:p14="http://schemas.microsoft.com/office/powerpoint/2010/main" val="3354324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0156" y="243475"/>
            <a:ext cx="8911687" cy="1280890"/>
          </a:xfrm>
        </p:spPr>
        <p:txBody>
          <a:bodyPr>
            <a:normAutofit/>
          </a:bodyPr>
          <a:lstStyle/>
          <a:p>
            <a:pPr algn="ctr"/>
            <a:r>
              <a:rPr lang="en-US" b="1" dirty="0">
                <a:solidFill>
                  <a:srgbClr val="C00000"/>
                </a:solidFill>
                <a:effectLst>
                  <a:outerShdw blurRad="38100" dist="38100" dir="2700000" algn="tl">
                    <a:srgbClr val="000000">
                      <a:alpha val="43137"/>
                    </a:srgbClr>
                  </a:outerShdw>
                </a:effectLst>
                <a:latin typeface="Comic Sans MS" panose="030F0702030302020204" pitchFamily="66" charset="0"/>
              </a:rPr>
              <a:t>OUTCOME VARIABLES</a:t>
            </a:r>
            <a:endParaRPr lang="en-US" dirty="0">
              <a:solidFill>
                <a:srgbClr val="C00000"/>
              </a:solidFill>
              <a:effectLst>
                <a:outerShdw blurRad="38100" dist="38100" dir="2700000" algn="tl">
                  <a:srgbClr val="000000">
                    <a:alpha val="43137"/>
                  </a:srgbClr>
                </a:outerShdw>
              </a:effectLst>
              <a:latin typeface="Comic Sans MS" panose="030F0702030302020204" pitchFamily="66" charset="0"/>
            </a:endParaRPr>
          </a:p>
        </p:txBody>
      </p:sp>
      <p:sp>
        <p:nvSpPr>
          <p:cNvPr id="3" name="Content Placeholder 2"/>
          <p:cNvSpPr>
            <a:spLocks noGrp="1"/>
          </p:cNvSpPr>
          <p:nvPr>
            <p:ph idx="1"/>
          </p:nvPr>
        </p:nvSpPr>
        <p:spPr>
          <a:xfrm>
            <a:off x="513803" y="1528355"/>
            <a:ext cx="10789923" cy="4445725"/>
          </a:xfrm>
        </p:spPr>
        <p:txBody>
          <a:bodyPr>
            <a:noAutofit/>
          </a:bodyPr>
          <a:lstStyle/>
          <a:p>
            <a:pPr algn="just">
              <a:lnSpc>
                <a:spcPct val="100000"/>
              </a:lnSpc>
              <a:spcBef>
                <a:spcPts val="600"/>
              </a:spcBef>
              <a:spcAft>
                <a:spcPts val="600"/>
              </a:spcAft>
            </a:pPr>
            <a:r>
              <a:rPr lang="en-IN" sz="2400" dirty="0"/>
              <a:t>Individuals were followed up from the index date to 30 September 2020 or the date of death (whichever was earlier) for :</a:t>
            </a:r>
          </a:p>
          <a:p>
            <a:pPr lvl="1" algn="just">
              <a:lnSpc>
                <a:spcPct val="100000"/>
              </a:lnSpc>
              <a:spcBef>
                <a:spcPts val="600"/>
              </a:spcBef>
              <a:spcAft>
                <a:spcPts val="600"/>
              </a:spcAft>
            </a:pPr>
            <a:r>
              <a:rPr lang="en-IN" sz="2400" dirty="0"/>
              <a:t>All cause mortality</a:t>
            </a:r>
          </a:p>
          <a:p>
            <a:pPr lvl="1" algn="just">
              <a:lnSpc>
                <a:spcPct val="100000"/>
              </a:lnSpc>
              <a:spcBef>
                <a:spcPts val="600"/>
              </a:spcBef>
              <a:spcAft>
                <a:spcPts val="600"/>
              </a:spcAft>
            </a:pPr>
            <a:r>
              <a:rPr lang="en-IN" sz="2400" dirty="0"/>
              <a:t>All cause hospital readmission (admission after discharge for patients and admission after the index date for controls)</a:t>
            </a:r>
          </a:p>
          <a:p>
            <a:pPr lvl="1" algn="just">
              <a:lnSpc>
                <a:spcPct val="100000"/>
              </a:lnSpc>
              <a:spcBef>
                <a:spcPts val="600"/>
              </a:spcBef>
              <a:spcAft>
                <a:spcPts val="600"/>
              </a:spcAft>
            </a:pPr>
            <a:r>
              <a:rPr lang="en-IN" sz="2400" dirty="0"/>
              <a:t>Respiratory disease</a:t>
            </a:r>
          </a:p>
          <a:p>
            <a:pPr lvl="1" algn="just">
              <a:lnSpc>
                <a:spcPct val="100000"/>
              </a:lnSpc>
              <a:spcBef>
                <a:spcPts val="600"/>
              </a:spcBef>
              <a:spcAft>
                <a:spcPts val="600"/>
              </a:spcAft>
            </a:pPr>
            <a:r>
              <a:rPr lang="en-IN" sz="2400" dirty="0"/>
              <a:t>Major adverse cardiovascular event (a composite of heart failure, myocardial infarction, stroke, and arrhythmia)</a:t>
            </a:r>
          </a:p>
          <a:p>
            <a:pPr lvl="1" algn="just">
              <a:lnSpc>
                <a:spcPct val="100000"/>
              </a:lnSpc>
              <a:spcBef>
                <a:spcPts val="600"/>
              </a:spcBef>
              <a:spcAft>
                <a:spcPts val="600"/>
              </a:spcAft>
            </a:pPr>
            <a:r>
              <a:rPr lang="en-IN" sz="2400" dirty="0"/>
              <a:t>Diabetes (type 1 or 2)</a:t>
            </a:r>
          </a:p>
          <a:p>
            <a:pPr lvl="1" algn="just">
              <a:lnSpc>
                <a:spcPct val="100000"/>
              </a:lnSpc>
              <a:spcBef>
                <a:spcPts val="600"/>
              </a:spcBef>
              <a:spcAft>
                <a:spcPts val="600"/>
              </a:spcAft>
            </a:pPr>
            <a:r>
              <a:rPr lang="en-IN" sz="2400" dirty="0"/>
              <a:t>Chronic kidney disease stages 3-5 (including dialysis and kidney transplant)</a:t>
            </a:r>
          </a:p>
          <a:p>
            <a:pPr lvl="1" algn="just">
              <a:lnSpc>
                <a:spcPct val="100000"/>
              </a:lnSpc>
              <a:spcBef>
                <a:spcPts val="600"/>
              </a:spcBef>
              <a:spcAft>
                <a:spcPts val="600"/>
              </a:spcAft>
            </a:pPr>
            <a:r>
              <a:rPr lang="en-IN" sz="2400" dirty="0"/>
              <a:t>Chronic liver disease</a:t>
            </a:r>
            <a:endParaRPr lang="en-US" sz="2400" dirty="0"/>
          </a:p>
        </p:txBody>
      </p:sp>
    </p:spTree>
    <p:extLst>
      <p:ext uri="{BB962C8B-B14F-4D97-AF65-F5344CB8AC3E}">
        <p14:creationId xmlns:p14="http://schemas.microsoft.com/office/powerpoint/2010/main" val="11944604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TotalTime>
  <Words>1349</Words>
  <Application>Microsoft Office PowerPoint</Application>
  <PresentationFormat>Widescreen</PresentationFormat>
  <Paragraphs>131</Paragraphs>
  <Slides>39</Slides>
  <Notes>1</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39</vt:i4>
      </vt:variant>
    </vt:vector>
  </HeadingPairs>
  <TitlesOfParts>
    <vt:vector size="55" baseType="lpstr">
      <vt:lpstr>Arial</vt:lpstr>
      <vt:lpstr>Calibri</vt:lpstr>
      <vt:lpstr>Calibri Light</vt:lpstr>
      <vt:lpstr>Century Gothic</vt:lpstr>
      <vt:lpstr>ClassicalGaramondBT-Roman</vt:lpstr>
      <vt:lpstr>Comic Sans MS</vt:lpstr>
      <vt:lpstr>DuplicateSlab-Light</vt:lpstr>
      <vt:lpstr>GuardianTextEgypGR-Regular</vt:lpstr>
      <vt:lpstr>Lucida Sans</vt:lpstr>
      <vt:lpstr>MetaProNormal-Regular</vt:lpstr>
      <vt:lpstr>MetaSerifProBook-Regular</vt:lpstr>
      <vt:lpstr>Segoe UI</vt:lpstr>
      <vt:lpstr>Times New Roman</vt:lpstr>
      <vt:lpstr>Wingdings 3</vt:lpstr>
      <vt:lpstr>Office Theme</vt:lpstr>
      <vt:lpstr>Wisp</vt:lpstr>
      <vt:lpstr>PowerPoint Presentation</vt:lpstr>
      <vt:lpstr>PowerPoint Presentation</vt:lpstr>
      <vt:lpstr>PowerPoint Presentation</vt:lpstr>
      <vt:lpstr>PowerPoint Presentation</vt:lpstr>
      <vt:lpstr>POST COVID SYNDROME (as defined by NICE)</vt:lpstr>
      <vt:lpstr>METHODS</vt:lpstr>
      <vt:lpstr>STUDY DESIGN</vt:lpstr>
      <vt:lpstr>STUDY POPULATION</vt:lpstr>
      <vt:lpstr>OUTCOME VARIABLES</vt:lpstr>
      <vt:lpstr>MATCHING VARIABLES</vt:lpstr>
      <vt:lpstr>STATISTICAL TECHNIQUES</vt:lpstr>
      <vt:lpstr>RESULTS</vt:lpstr>
      <vt:lpstr>STUDY POPULATION</vt:lpstr>
      <vt:lpstr>PowerPoint Presentation</vt:lpstr>
      <vt:lpstr>Baseline characteristics : Individuals in hospital with covid-19       General population (matched control group)</vt:lpstr>
      <vt:lpstr>Baseline characteristics : Individuals in hospital with covid-19       General population (matched control group)</vt:lpstr>
      <vt:lpstr>Baseline characteristics : Individuals in hospital with covid-19       General population (matched control group)</vt:lpstr>
      <vt:lpstr>Baseline characteristics : Individuals in hospital with covid-19       General population (matched control group)</vt:lpstr>
      <vt:lpstr>Counts and rates of death, readmission, and respiratory disease in individuals with covid-19 in England discharged from hospital by 31august 2020 compared with matched controls</vt:lpstr>
      <vt:lpstr>Rates of multiorgan dysfunction : Individuals with covid-19       Matched controls</vt:lpstr>
      <vt:lpstr>PowerPoint Presentation</vt:lpstr>
      <vt:lpstr>PowerPoint Presentation</vt:lpstr>
      <vt:lpstr>PowerPoint Presentation</vt:lpstr>
      <vt:lpstr>PowerPoint Presentation</vt:lpstr>
      <vt:lpstr>CONCLUSIONS</vt:lpstr>
      <vt:lpstr>STRENGTHS</vt:lpstr>
      <vt:lpstr>LIMITATIONS</vt:lpstr>
      <vt:lpstr>LIMITATIONS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HTN</dc:creator>
  <cp:lastModifiedBy> </cp:lastModifiedBy>
  <cp:revision>22</cp:revision>
  <dcterms:created xsi:type="dcterms:W3CDTF">2021-06-26T07:49:26Z</dcterms:created>
  <dcterms:modified xsi:type="dcterms:W3CDTF">2021-06-28T13:56:22Z</dcterms:modified>
</cp:coreProperties>
</file>